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59" r:id="rId4"/>
    <p:sldId id="258" r:id="rId5"/>
    <p:sldId id="260" r:id="rId6"/>
    <p:sldId id="381" r:id="rId7"/>
    <p:sldId id="326" r:id="rId8"/>
    <p:sldId id="327" r:id="rId9"/>
    <p:sldId id="328" r:id="rId10"/>
    <p:sldId id="273" r:id="rId11"/>
    <p:sldId id="269" r:id="rId12"/>
    <p:sldId id="272" r:id="rId13"/>
    <p:sldId id="270" r:id="rId14"/>
    <p:sldId id="382" r:id="rId15"/>
    <p:sldId id="271" r:id="rId16"/>
    <p:sldId id="274" r:id="rId17"/>
    <p:sldId id="386" r:id="rId18"/>
    <p:sldId id="287" r:id="rId19"/>
    <p:sldId id="385" r:id="rId20"/>
    <p:sldId id="384" r:id="rId21"/>
    <p:sldId id="262" r:id="rId22"/>
    <p:sldId id="261" r:id="rId23"/>
    <p:sldId id="263" r:id="rId24"/>
    <p:sldId id="383" r:id="rId25"/>
    <p:sldId id="266" r:id="rId26"/>
    <p:sldId id="299" r:id="rId27"/>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9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F3671-2F6B-F44A-AB33-E0156D64FD5D}" type="datetimeFigureOut">
              <a:rPr lang="nl-NL" smtClean="0"/>
              <a:t>13-05-22</a:t>
            </a:fld>
            <a:endParaRPr lang="en-GB"/>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6555E1-3863-C24C-A955-3F483F393416}" type="slidenum">
              <a:rPr lang="en-GB" smtClean="0"/>
              <a:t>‹nr.›</a:t>
            </a:fld>
            <a:endParaRPr lang="en-GB"/>
          </a:p>
        </p:txBody>
      </p:sp>
    </p:spTree>
    <p:extLst>
      <p:ext uri="{BB962C8B-B14F-4D97-AF65-F5344CB8AC3E}">
        <p14:creationId xmlns:p14="http://schemas.microsoft.com/office/powerpoint/2010/main" val="32148548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736555E1-3863-C24C-A955-3F483F393416}" type="slidenum">
              <a:rPr lang="en-GB" smtClean="0"/>
              <a:t>6</a:t>
            </a:fld>
            <a:endParaRPr lang="en-GB"/>
          </a:p>
        </p:txBody>
      </p:sp>
    </p:spTree>
    <p:extLst>
      <p:ext uri="{BB962C8B-B14F-4D97-AF65-F5344CB8AC3E}">
        <p14:creationId xmlns:p14="http://schemas.microsoft.com/office/powerpoint/2010/main" val="151615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F5105967-B1B7-D242-A65F-D3C63F5C104E}" type="slidenum">
              <a:rPr lang="en-GB" smtClean="0"/>
              <a:t>16</a:t>
            </a:fld>
            <a:endParaRPr lang="en-GB"/>
          </a:p>
        </p:txBody>
      </p:sp>
    </p:spTree>
    <p:extLst>
      <p:ext uri="{BB962C8B-B14F-4D97-AF65-F5344CB8AC3E}">
        <p14:creationId xmlns:p14="http://schemas.microsoft.com/office/powerpoint/2010/main" val="3345701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736555E1-3863-C24C-A955-3F483F393416}" type="slidenum">
              <a:rPr lang="en-GB" smtClean="0"/>
              <a:t>18</a:t>
            </a:fld>
            <a:endParaRPr lang="en-GB"/>
          </a:p>
        </p:txBody>
      </p:sp>
    </p:spTree>
    <p:extLst>
      <p:ext uri="{BB962C8B-B14F-4D97-AF65-F5344CB8AC3E}">
        <p14:creationId xmlns:p14="http://schemas.microsoft.com/office/powerpoint/2010/main" val="3725218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736555E1-3863-C24C-A955-3F483F393416}" type="slidenum">
              <a:rPr lang="en-GB" smtClean="0"/>
              <a:t>19</a:t>
            </a:fld>
            <a:endParaRPr lang="en-GB"/>
          </a:p>
        </p:txBody>
      </p:sp>
    </p:spTree>
    <p:extLst>
      <p:ext uri="{BB962C8B-B14F-4D97-AF65-F5344CB8AC3E}">
        <p14:creationId xmlns:p14="http://schemas.microsoft.com/office/powerpoint/2010/main" val="1128293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736555E1-3863-C24C-A955-3F483F393416}" type="slidenum">
              <a:rPr lang="en-GB" smtClean="0"/>
              <a:t>20</a:t>
            </a:fld>
            <a:endParaRPr lang="en-GB"/>
          </a:p>
        </p:txBody>
      </p:sp>
    </p:spTree>
    <p:extLst>
      <p:ext uri="{BB962C8B-B14F-4D97-AF65-F5344CB8AC3E}">
        <p14:creationId xmlns:p14="http://schemas.microsoft.com/office/powerpoint/2010/main" val="2199209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736555E1-3863-C24C-A955-3F483F393416}" type="slidenum">
              <a:rPr lang="en-GB" smtClean="0"/>
              <a:t>21</a:t>
            </a:fld>
            <a:endParaRPr lang="en-GB"/>
          </a:p>
        </p:txBody>
      </p:sp>
    </p:spTree>
    <p:extLst>
      <p:ext uri="{BB962C8B-B14F-4D97-AF65-F5344CB8AC3E}">
        <p14:creationId xmlns:p14="http://schemas.microsoft.com/office/powerpoint/2010/main" val="2621013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736555E1-3863-C24C-A955-3F483F393416}" type="slidenum">
              <a:rPr lang="en-GB" smtClean="0"/>
              <a:t>23</a:t>
            </a:fld>
            <a:endParaRPr lang="en-GB"/>
          </a:p>
        </p:txBody>
      </p:sp>
    </p:spTree>
    <p:extLst>
      <p:ext uri="{BB962C8B-B14F-4D97-AF65-F5344CB8AC3E}">
        <p14:creationId xmlns:p14="http://schemas.microsoft.com/office/powerpoint/2010/main" val="1098918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736555E1-3863-C24C-A955-3F483F393416}" type="slidenum">
              <a:rPr lang="en-GB" smtClean="0"/>
              <a:t>24</a:t>
            </a:fld>
            <a:endParaRPr lang="en-GB"/>
          </a:p>
        </p:txBody>
      </p:sp>
    </p:spTree>
    <p:extLst>
      <p:ext uri="{BB962C8B-B14F-4D97-AF65-F5344CB8AC3E}">
        <p14:creationId xmlns:p14="http://schemas.microsoft.com/office/powerpoint/2010/main" val="785296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736555E1-3863-C24C-A955-3F483F393416}" type="slidenum">
              <a:rPr lang="en-GB" smtClean="0"/>
              <a:t>25</a:t>
            </a:fld>
            <a:endParaRPr lang="en-GB"/>
          </a:p>
        </p:txBody>
      </p:sp>
    </p:spTree>
    <p:extLst>
      <p:ext uri="{BB962C8B-B14F-4D97-AF65-F5344CB8AC3E}">
        <p14:creationId xmlns:p14="http://schemas.microsoft.com/office/powerpoint/2010/main" val="3298545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86DD77-63B8-E44F-A63D-77FFBF3515E7}" type="slidenum">
              <a:rPr lang="en-GB"/>
              <a:pPr/>
              <a:t>7</a:t>
            </a:fld>
            <a:endParaRPr lang="en-GB"/>
          </a:p>
        </p:txBody>
      </p:sp>
      <p:sp>
        <p:nvSpPr>
          <p:cNvPr id="194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563" name="Rectangle 3"/>
          <p:cNvSpPr>
            <a:spLocks noGrp="1" noChangeArrowheads="1"/>
          </p:cNvSpPr>
          <p:nvPr>
            <p:ph type="body" idx="1"/>
          </p:nvPr>
        </p:nvSpPr>
        <p:spPr/>
        <p:txBody>
          <a:bodyPr/>
          <a:lstStyle/>
          <a:p>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CE5FB4-20B1-974B-8B01-B4BA08CC353D}" type="slidenum">
              <a:rPr lang="en-GB"/>
              <a:pPr/>
              <a:t>8</a:t>
            </a:fld>
            <a:endParaRPr lang="en-GB"/>
          </a:p>
        </p:txBody>
      </p:sp>
      <p:sp>
        <p:nvSpPr>
          <p:cNvPr id="195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5587" name="Rectangle 3"/>
          <p:cNvSpPr>
            <a:spLocks noGrp="1" noChangeArrowheads="1"/>
          </p:cNvSpPr>
          <p:nvPr>
            <p:ph type="body" idx="1"/>
          </p:nvPr>
        </p:nvSpPr>
        <p:spPr/>
        <p:txBody>
          <a:bodyPr/>
          <a:lstStyle/>
          <a:p>
            <a:endParaRPr lang="nl-N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596396-9F50-4540-A1EF-9A492D489844}" type="slidenum">
              <a:rPr lang="en-GB"/>
              <a:pPr/>
              <a:t>9</a:t>
            </a:fld>
            <a:endParaRPr lang="en-GB"/>
          </a:p>
        </p:txBody>
      </p:sp>
      <p:sp>
        <p:nvSpPr>
          <p:cNvPr id="196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6611" name="Rectangle 3"/>
          <p:cNvSpPr>
            <a:spLocks noGrp="1" noChangeArrowheads="1"/>
          </p:cNvSpPr>
          <p:nvPr>
            <p:ph type="body" idx="1"/>
          </p:nvPr>
        </p:nvSpPr>
        <p:spPr/>
        <p:txBody>
          <a:bodyPr/>
          <a:lstStyle/>
          <a:p>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736555E1-3863-C24C-A955-3F483F393416}" type="slidenum">
              <a:rPr lang="en-GB" smtClean="0"/>
              <a:t>10</a:t>
            </a:fld>
            <a:endParaRPr lang="en-GB"/>
          </a:p>
        </p:txBody>
      </p:sp>
    </p:spTree>
    <p:extLst>
      <p:ext uri="{BB962C8B-B14F-4D97-AF65-F5344CB8AC3E}">
        <p14:creationId xmlns:p14="http://schemas.microsoft.com/office/powerpoint/2010/main" val="1002247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736555E1-3863-C24C-A955-3F483F393416}" type="slidenum">
              <a:rPr lang="en-GB" smtClean="0"/>
              <a:t>11</a:t>
            </a:fld>
            <a:endParaRPr lang="en-GB"/>
          </a:p>
        </p:txBody>
      </p:sp>
    </p:spTree>
    <p:extLst>
      <p:ext uri="{BB962C8B-B14F-4D97-AF65-F5344CB8AC3E}">
        <p14:creationId xmlns:p14="http://schemas.microsoft.com/office/powerpoint/2010/main" val="4109892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F5105967-B1B7-D242-A65F-D3C63F5C104E}" type="slidenum">
              <a:rPr lang="en-GB" smtClean="0"/>
              <a:t>12</a:t>
            </a:fld>
            <a:endParaRPr lang="en-GB"/>
          </a:p>
        </p:txBody>
      </p:sp>
    </p:spTree>
    <p:extLst>
      <p:ext uri="{BB962C8B-B14F-4D97-AF65-F5344CB8AC3E}">
        <p14:creationId xmlns:p14="http://schemas.microsoft.com/office/powerpoint/2010/main" val="2079001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736555E1-3863-C24C-A955-3F483F393416}" type="slidenum">
              <a:rPr lang="en-GB" smtClean="0"/>
              <a:t>14</a:t>
            </a:fld>
            <a:endParaRPr lang="en-GB"/>
          </a:p>
        </p:txBody>
      </p:sp>
    </p:spTree>
    <p:extLst>
      <p:ext uri="{BB962C8B-B14F-4D97-AF65-F5344CB8AC3E}">
        <p14:creationId xmlns:p14="http://schemas.microsoft.com/office/powerpoint/2010/main" val="314319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736555E1-3863-C24C-A955-3F483F393416}" type="slidenum">
              <a:rPr lang="en-GB" smtClean="0"/>
              <a:t>15</a:t>
            </a:fld>
            <a:endParaRPr lang="en-GB"/>
          </a:p>
        </p:txBody>
      </p:sp>
    </p:spTree>
    <p:extLst>
      <p:ext uri="{BB962C8B-B14F-4D97-AF65-F5344CB8AC3E}">
        <p14:creationId xmlns:p14="http://schemas.microsoft.com/office/powerpoint/2010/main" val="2981251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Titelstijl van model bewerken</a:t>
            </a:r>
            <a:endParaRPr lang="en-GB"/>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Klik om de titelstijl van het model te bewerken</a:t>
            </a:r>
            <a:endParaRPr lang="en-GB"/>
          </a:p>
        </p:txBody>
      </p:sp>
      <p:sp>
        <p:nvSpPr>
          <p:cNvPr id="4" name="Tijdelijke aanduiding voor datum 3"/>
          <p:cNvSpPr>
            <a:spLocks noGrp="1"/>
          </p:cNvSpPr>
          <p:nvPr>
            <p:ph type="dt" sz="half" idx="10"/>
          </p:nvPr>
        </p:nvSpPr>
        <p:spPr/>
        <p:txBody>
          <a:bodyPr/>
          <a:lstStyle/>
          <a:p>
            <a:fld id="{0D3FF1A5-10BA-EB4E-B4D1-C08C6AC7D148}" type="datetimeFigureOut">
              <a:rPr lang="nl-NL" smtClean="0"/>
              <a:t>13-05-22</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166396A3-D48C-B944-9D29-49A22B61D45E}" type="slidenum">
              <a:rPr lang="en-GB" smtClean="0"/>
              <a:t>‹nr.›</a:t>
            </a:fld>
            <a:endParaRPr lang="en-GB"/>
          </a:p>
        </p:txBody>
      </p:sp>
    </p:spTree>
    <p:extLst>
      <p:ext uri="{BB962C8B-B14F-4D97-AF65-F5344CB8AC3E}">
        <p14:creationId xmlns:p14="http://schemas.microsoft.com/office/powerpoint/2010/main" val="2848164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en-GB"/>
          </a:p>
        </p:txBody>
      </p:sp>
      <p:sp>
        <p:nvSpPr>
          <p:cNvPr id="3" name="Tijdelijke aanduiding voor verticale tekst 2"/>
          <p:cNvSpPr>
            <a:spLocks noGrp="1"/>
          </p:cNvSpPr>
          <p:nvPr>
            <p:ph type="body" orient="vert" idx="1"/>
          </p:nvPr>
        </p:nvSpPr>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4" name="Tijdelijke aanduiding voor datum 3"/>
          <p:cNvSpPr>
            <a:spLocks noGrp="1"/>
          </p:cNvSpPr>
          <p:nvPr>
            <p:ph type="dt" sz="half" idx="10"/>
          </p:nvPr>
        </p:nvSpPr>
        <p:spPr/>
        <p:txBody>
          <a:bodyPr/>
          <a:lstStyle/>
          <a:p>
            <a:fld id="{0D3FF1A5-10BA-EB4E-B4D1-C08C6AC7D148}" type="datetimeFigureOut">
              <a:rPr lang="nl-NL" smtClean="0"/>
              <a:t>13-05-22</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166396A3-D48C-B944-9D29-49A22B61D45E}" type="slidenum">
              <a:rPr lang="en-GB" smtClean="0"/>
              <a:t>‹nr.›</a:t>
            </a:fld>
            <a:endParaRPr lang="en-GB"/>
          </a:p>
        </p:txBody>
      </p:sp>
    </p:spTree>
    <p:extLst>
      <p:ext uri="{BB962C8B-B14F-4D97-AF65-F5344CB8AC3E}">
        <p14:creationId xmlns:p14="http://schemas.microsoft.com/office/powerpoint/2010/main" val="2100840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smtClean="0"/>
              <a:t>Titelstijl van model bewerken</a:t>
            </a:r>
            <a:endParaRPr lang="en-GB"/>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4" name="Tijdelijke aanduiding voor datum 3"/>
          <p:cNvSpPr>
            <a:spLocks noGrp="1"/>
          </p:cNvSpPr>
          <p:nvPr>
            <p:ph type="dt" sz="half" idx="10"/>
          </p:nvPr>
        </p:nvSpPr>
        <p:spPr/>
        <p:txBody>
          <a:bodyPr/>
          <a:lstStyle/>
          <a:p>
            <a:fld id="{0D3FF1A5-10BA-EB4E-B4D1-C08C6AC7D148}" type="datetimeFigureOut">
              <a:rPr lang="nl-NL" smtClean="0"/>
              <a:t>13-05-22</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166396A3-D48C-B944-9D29-49A22B61D45E}" type="slidenum">
              <a:rPr lang="en-GB" smtClean="0"/>
              <a:t>‹nr.›</a:t>
            </a:fld>
            <a:endParaRPr lang="en-GB"/>
          </a:p>
        </p:txBody>
      </p:sp>
    </p:spTree>
    <p:extLst>
      <p:ext uri="{BB962C8B-B14F-4D97-AF65-F5344CB8AC3E}">
        <p14:creationId xmlns:p14="http://schemas.microsoft.com/office/powerpoint/2010/main" val="3804250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en-GB"/>
          </a:p>
        </p:txBody>
      </p:sp>
      <p:sp>
        <p:nvSpPr>
          <p:cNvPr id="3" name="Tijdelijke aanduiding voor inhoud 2"/>
          <p:cNvSpPr>
            <a:spLocks noGrp="1"/>
          </p:cNvSpPr>
          <p:nvPr>
            <p:ph idx="1"/>
          </p:nvPr>
        </p:nvSpPr>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4" name="Tijdelijke aanduiding voor datum 3"/>
          <p:cNvSpPr>
            <a:spLocks noGrp="1"/>
          </p:cNvSpPr>
          <p:nvPr>
            <p:ph type="dt" sz="half" idx="10"/>
          </p:nvPr>
        </p:nvSpPr>
        <p:spPr/>
        <p:txBody>
          <a:bodyPr/>
          <a:lstStyle/>
          <a:p>
            <a:fld id="{0D3FF1A5-10BA-EB4E-B4D1-C08C6AC7D148}" type="datetimeFigureOut">
              <a:rPr lang="nl-NL" smtClean="0"/>
              <a:t>13-05-22</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166396A3-D48C-B944-9D29-49A22B61D45E}" type="slidenum">
              <a:rPr lang="en-GB" smtClean="0"/>
              <a:t>‹nr.›</a:t>
            </a:fld>
            <a:endParaRPr lang="en-GB"/>
          </a:p>
        </p:txBody>
      </p:sp>
    </p:spTree>
    <p:extLst>
      <p:ext uri="{BB962C8B-B14F-4D97-AF65-F5344CB8AC3E}">
        <p14:creationId xmlns:p14="http://schemas.microsoft.com/office/powerpoint/2010/main" val="2673406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Titelstijl van model bewerken</a:t>
            </a:r>
            <a:endParaRPr lang="en-GB"/>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Klik om de tekststijl van het model te bewerken</a:t>
            </a:r>
          </a:p>
        </p:txBody>
      </p:sp>
      <p:sp>
        <p:nvSpPr>
          <p:cNvPr id="4" name="Tijdelijke aanduiding voor datum 3"/>
          <p:cNvSpPr>
            <a:spLocks noGrp="1"/>
          </p:cNvSpPr>
          <p:nvPr>
            <p:ph type="dt" sz="half" idx="10"/>
          </p:nvPr>
        </p:nvSpPr>
        <p:spPr/>
        <p:txBody>
          <a:bodyPr/>
          <a:lstStyle/>
          <a:p>
            <a:fld id="{0D3FF1A5-10BA-EB4E-B4D1-C08C6AC7D148}" type="datetimeFigureOut">
              <a:rPr lang="nl-NL" smtClean="0"/>
              <a:t>13-05-22</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166396A3-D48C-B944-9D29-49A22B61D45E}" type="slidenum">
              <a:rPr lang="en-GB" smtClean="0"/>
              <a:t>‹nr.›</a:t>
            </a:fld>
            <a:endParaRPr lang="en-GB"/>
          </a:p>
        </p:txBody>
      </p:sp>
    </p:spTree>
    <p:extLst>
      <p:ext uri="{BB962C8B-B14F-4D97-AF65-F5344CB8AC3E}">
        <p14:creationId xmlns:p14="http://schemas.microsoft.com/office/powerpoint/2010/main" val="571293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en-GB"/>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5" name="Tijdelijke aanduiding voor datum 4"/>
          <p:cNvSpPr>
            <a:spLocks noGrp="1"/>
          </p:cNvSpPr>
          <p:nvPr>
            <p:ph type="dt" sz="half" idx="10"/>
          </p:nvPr>
        </p:nvSpPr>
        <p:spPr/>
        <p:txBody>
          <a:bodyPr/>
          <a:lstStyle/>
          <a:p>
            <a:fld id="{0D3FF1A5-10BA-EB4E-B4D1-C08C6AC7D148}" type="datetimeFigureOut">
              <a:rPr lang="nl-NL" smtClean="0"/>
              <a:t>13-05-22</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166396A3-D48C-B944-9D29-49A22B61D45E}" type="slidenum">
              <a:rPr lang="en-GB" smtClean="0"/>
              <a:t>‹nr.›</a:t>
            </a:fld>
            <a:endParaRPr lang="en-GB"/>
          </a:p>
        </p:txBody>
      </p:sp>
    </p:spTree>
    <p:extLst>
      <p:ext uri="{BB962C8B-B14F-4D97-AF65-F5344CB8AC3E}">
        <p14:creationId xmlns:p14="http://schemas.microsoft.com/office/powerpoint/2010/main" val="681233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Titelstijl van model bewerken</a:t>
            </a:r>
            <a:endParaRPr lang="en-GB"/>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7" name="Tijdelijke aanduiding voor datum 6"/>
          <p:cNvSpPr>
            <a:spLocks noGrp="1"/>
          </p:cNvSpPr>
          <p:nvPr>
            <p:ph type="dt" sz="half" idx="10"/>
          </p:nvPr>
        </p:nvSpPr>
        <p:spPr/>
        <p:txBody>
          <a:bodyPr/>
          <a:lstStyle/>
          <a:p>
            <a:fld id="{0D3FF1A5-10BA-EB4E-B4D1-C08C6AC7D148}" type="datetimeFigureOut">
              <a:rPr lang="nl-NL" smtClean="0"/>
              <a:t>13-05-22</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166396A3-D48C-B944-9D29-49A22B61D45E}" type="slidenum">
              <a:rPr lang="en-GB" smtClean="0"/>
              <a:t>‹nr.›</a:t>
            </a:fld>
            <a:endParaRPr lang="en-GB"/>
          </a:p>
        </p:txBody>
      </p:sp>
    </p:spTree>
    <p:extLst>
      <p:ext uri="{BB962C8B-B14F-4D97-AF65-F5344CB8AC3E}">
        <p14:creationId xmlns:p14="http://schemas.microsoft.com/office/powerpoint/2010/main" val="3022792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en-GB"/>
          </a:p>
        </p:txBody>
      </p:sp>
      <p:sp>
        <p:nvSpPr>
          <p:cNvPr id="3" name="Tijdelijke aanduiding voor datum 2"/>
          <p:cNvSpPr>
            <a:spLocks noGrp="1"/>
          </p:cNvSpPr>
          <p:nvPr>
            <p:ph type="dt" sz="half" idx="10"/>
          </p:nvPr>
        </p:nvSpPr>
        <p:spPr/>
        <p:txBody>
          <a:bodyPr/>
          <a:lstStyle/>
          <a:p>
            <a:fld id="{0D3FF1A5-10BA-EB4E-B4D1-C08C6AC7D148}" type="datetimeFigureOut">
              <a:rPr lang="nl-NL" smtClean="0"/>
              <a:t>13-05-22</a:t>
            </a:fld>
            <a:endParaRPr lang="en-GB"/>
          </a:p>
        </p:txBody>
      </p:sp>
      <p:sp>
        <p:nvSpPr>
          <p:cNvPr id="4" name="Tijdelijke aanduiding voor voettekst 3"/>
          <p:cNvSpPr>
            <a:spLocks noGrp="1"/>
          </p:cNvSpPr>
          <p:nvPr>
            <p:ph type="ftr" sz="quarter" idx="11"/>
          </p:nvPr>
        </p:nvSpPr>
        <p:spPr/>
        <p:txBody>
          <a:bodyPr/>
          <a:lstStyle/>
          <a:p>
            <a:endParaRPr lang="en-GB"/>
          </a:p>
        </p:txBody>
      </p:sp>
      <p:sp>
        <p:nvSpPr>
          <p:cNvPr id="5" name="Tijdelijke aanduiding voor dianummer 4"/>
          <p:cNvSpPr>
            <a:spLocks noGrp="1"/>
          </p:cNvSpPr>
          <p:nvPr>
            <p:ph type="sldNum" sz="quarter" idx="12"/>
          </p:nvPr>
        </p:nvSpPr>
        <p:spPr/>
        <p:txBody>
          <a:bodyPr/>
          <a:lstStyle/>
          <a:p>
            <a:fld id="{166396A3-D48C-B944-9D29-49A22B61D45E}" type="slidenum">
              <a:rPr lang="en-GB" smtClean="0"/>
              <a:t>‹nr.›</a:t>
            </a:fld>
            <a:endParaRPr lang="en-GB"/>
          </a:p>
        </p:txBody>
      </p:sp>
    </p:spTree>
    <p:extLst>
      <p:ext uri="{BB962C8B-B14F-4D97-AF65-F5344CB8AC3E}">
        <p14:creationId xmlns:p14="http://schemas.microsoft.com/office/powerpoint/2010/main" val="3477093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D3FF1A5-10BA-EB4E-B4D1-C08C6AC7D148}" type="datetimeFigureOut">
              <a:rPr lang="nl-NL" smtClean="0"/>
              <a:t>13-05-22</a:t>
            </a:fld>
            <a:endParaRPr lang="en-GB"/>
          </a:p>
        </p:txBody>
      </p:sp>
      <p:sp>
        <p:nvSpPr>
          <p:cNvPr id="3" name="Tijdelijke aanduiding voor voettekst 2"/>
          <p:cNvSpPr>
            <a:spLocks noGrp="1"/>
          </p:cNvSpPr>
          <p:nvPr>
            <p:ph type="ftr" sz="quarter" idx="11"/>
          </p:nvPr>
        </p:nvSpPr>
        <p:spPr/>
        <p:txBody>
          <a:bodyPr/>
          <a:lstStyle/>
          <a:p>
            <a:endParaRPr lang="en-GB"/>
          </a:p>
        </p:txBody>
      </p:sp>
      <p:sp>
        <p:nvSpPr>
          <p:cNvPr id="4" name="Tijdelijke aanduiding voor dianummer 3"/>
          <p:cNvSpPr>
            <a:spLocks noGrp="1"/>
          </p:cNvSpPr>
          <p:nvPr>
            <p:ph type="sldNum" sz="quarter" idx="12"/>
          </p:nvPr>
        </p:nvSpPr>
        <p:spPr/>
        <p:txBody>
          <a:bodyPr/>
          <a:lstStyle/>
          <a:p>
            <a:fld id="{166396A3-D48C-B944-9D29-49A22B61D45E}" type="slidenum">
              <a:rPr lang="en-GB" smtClean="0"/>
              <a:t>‹nr.›</a:t>
            </a:fld>
            <a:endParaRPr lang="en-GB"/>
          </a:p>
        </p:txBody>
      </p:sp>
    </p:spTree>
    <p:extLst>
      <p:ext uri="{BB962C8B-B14F-4D97-AF65-F5344CB8AC3E}">
        <p14:creationId xmlns:p14="http://schemas.microsoft.com/office/powerpoint/2010/main" val="3193975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Titelstijl van model bewerken</a:t>
            </a:r>
            <a:endParaRPr lang="en-GB"/>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0D3FF1A5-10BA-EB4E-B4D1-C08C6AC7D148}" type="datetimeFigureOut">
              <a:rPr lang="nl-NL" smtClean="0"/>
              <a:t>13-05-22</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166396A3-D48C-B944-9D29-49A22B61D45E}" type="slidenum">
              <a:rPr lang="en-GB" smtClean="0"/>
              <a:t>‹nr.›</a:t>
            </a:fld>
            <a:endParaRPr lang="en-GB"/>
          </a:p>
        </p:txBody>
      </p:sp>
    </p:spTree>
    <p:extLst>
      <p:ext uri="{BB962C8B-B14F-4D97-AF65-F5344CB8AC3E}">
        <p14:creationId xmlns:p14="http://schemas.microsoft.com/office/powerpoint/2010/main" val="1161088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Titelstijl van model bewerken</a:t>
            </a:r>
            <a:endParaRPr lang="en-GB"/>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0D3FF1A5-10BA-EB4E-B4D1-C08C6AC7D148}" type="datetimeFigureOut">
              <a:rPr lang="nl-NL" smtClean="0"/>
              <a:t>13-05-22</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166396A3-D48C-B944-9D29-49A22B61D45E}" type="slidenum">
              <a:rPr lang="en-GB" smtClean="0"/>
              <a:t>‹nr.›</a:t>
            </a:fld>
            <a:endParaRPr lang="en-GB"/>
          </a:p>
        </p:txBody>
      </p:sp>
    </p:spTree>
    <p:extLst>
      <p:ext uri="{BB962C8B-B14F-4D97-AF65-F5344CB8AC3E}">
        <p14:creationId xmlns:p14="http://schemas.microsoft.com/office/powerpoint/2010/main" val="6750570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Titelstijl van model bewerken</a:t>
            </a:r>
            <a:endParaRPr lang="en-GB"/>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3FF1A5-10BA-EB4E-B4D1-C08C6AC7D148}" type="datetimeFigureOut">
              <a:rPr lang="nl-NL" smtClean="0"/>
              <a:t>13-05-22</a:t>
            </a:fld>
            <a:endParaRPr lang="en-GB"/>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396A3-D48C-B944-9D29-49A22B61D45E}" type="slidenum">
              <a:rPr lang="en-GB" smtClean="0"/>
              <a:t>‹nr.›</a:t>
            </a:fld>
            <a:endParaRPr lang="en-GB"/>
          </a:p>
        </p:txBody>
      </p:sp>
    </p:spTree>
    <p:extLst>
      <p:ext uri="{BB962C8B-B14F-4D97-AF65-F5344CB8AC3E}">
        <p14:creationId xmlns:p14="http://schemas.microsoft.com/office/powerpoint/2010/main" val="3656030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1.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oleObject" Target="../embeddings/oleObject1.bin"/><Relationship Id="rId8" Type="http://schemas.openxmlformats.org/officeDocument/2006/relationships/image" Target="../media/image4.w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63286" y="326571"/>
            <a:ext cx="8690428" cy="2376715"/>
          </a:xfrm>
        </p:spPr>
        <p:txBody>
          <a:bodyPr>
            <a:normAutofit/>
          </a:bodyPr>
          <a:lstStyle/>
          <a:p>
            <a:r>
              <a:rPr lang="en-GB" dirty="0" smtClean="0">
                <a:solidFill>
                  <a:srgbClr val="FF0000"/>
                </a:solidFill>
              </a:rPr>
              <a:t>A Short History of Crystal Structure Validation and Tony’s Involvement in that Effort</a:t>
            </a:r>
            <a:endParaRPr lang="en-GB" dirty="0">
              <a:solidFill>
                <a:srgbClr val="FF0000"/>
              </a:solidFill>
            </a:endParaRPr>
          </a:p>
        </p:txBody>
      </p:sp>
      <p:sp>
        <p:nvSpPr>
          <p:cNvPr id="3" name="Subtitel 2"/>
          <p:cNvSpPr>
            <a:spLocks noGrp="1"/>
          </p:cNvSpPr>
          <p:nvPr>
            <p:ph type="subTitle" idx="1"/>
          </p:nvPr>
        </p:nvSpPr>
        <p:spPr>
          <a:xfrm>
            <a:off x="163286" y="3109085"/>
            <a:ext cx="6660948" cy="3336581"/>
          </a:xfrm>
        </p:spPr>
        <p:txBody>
          <a:bodyPr>
            <a:normAutofit lnSpcReduction="10000"/>
          </a:bodyPr>
          <a:lstStyle/>
          <a:p>
            <a:pPr algn="l"/>
            <a:r>
              <a:rPr lang="en-GB" dirty="0" smtClean="0">
                <a:solidFill>
                  <a:srgbClr val="558ED5"/>
                </a:solidFill>
              </a:rPr>
              <a:t>Symposium on the occasion of the retirement of </a:t>
            </a:r>
            <a:r>
              <a:rPr lang="en-GB" dirty="0" err="1" smtClean="0">
                <a:solidFill>
                  <a:srgbClr val="558ED5"/>
                </a:solidFill>
              </a:rPr>
              <a:t>Prof.</a:t>
            </a:r>
            <a:r>
              <a:rPr lang="en-GB" dirty="0" smtClean="0">
                <a:solidFill>
                  <a:srgbClr val="558ED5"/>
                </a:solidFill>
              </a:rPr>
              <a:t> Dr Anthony Linden</a:t>
            </a:r>
          </a:p>
          <a:p>
            <a:pPr algn="l"/>
            <a:r>
              <a:rPr lang="en-GB" dirty="0" smtClean="0">
                <a:solidFill>
                  <a:srgbClr val="558ED5"/>
                </a:solidFill>
              </a:rPr>
              <a:t>Zurich, May 13, 2022</a:t>
            </a:r>
          </a:p>
          <a:p>
            <a:pPr algn="l"/>
            <a:endParaRPr lang="en-GB" dirty="0" smtClean="0">
              <a:solidFill>
                <a:srgbClr val="558ED5"/>
              </a:solidFill>
            </a:endParaRPr>
          </a:p>
          <a:p>
            <a:pPr algn="l"/>
            <a:endParaRPr lang="en-GB" dirty="0" smtClean="0">
              <a:solidFill>
                <a:srgbClr val="558ED5"/>
              </a:solidFill>
            </a:endParaRPr>
          </a:p>
          <a:p>
            <a:pPr algn="l"/>
            <a:r>
              <a:rPr lang="en-GB" dirty="0" smtClean="0">
                <a:solidFill>
                  <a:srgbClr val="000000"/>
                </a:solidFill>
              </a:rPr>
              <a:t>Ton Spek, Utrecht University, NL</a:t>
            </a:r>
          </a:p>
          <a:p>
            <a:endParaRPr lang="en-GB" dirty="0">
              <a:solidFill>
                <a:srgbClr val="558ED5"/>
              </a:solidFill>
            </a:endParaRPr>
          </a:p>
        </p:txBody>
      </p:sp>
      <p:pic>
        <p:nvPicPr>
          <p:cNvPr id="4" name="Afbeelding 3" descr="ton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234" y="2570580"/>
            <a:ext cx="2029480" cy="3350641"/>
          </a:xfrm>
          <a:prstGeom prst="rect">
            <a:avLst/>
          </a:prstGeom>
        </p:spPr>
      </p:pic>
    </p:spTree>
    <p:extLst>
      <p:ext uri="{BB962C8B-B14F-4D97-AF65-F5344CB8AC3E}">
        <p14:creationId xmlns:p14="http://schemas.microsoft.com/office/powerpoint/2010/main" val="2993899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solidFill>
                  <a:srgbClr val="0000FF"/>
                </a:solidFill>
              </a:rPr>
              <a:t>IUCr</a:t>
            </a:r>
            <a:r>
              <a:rPr lang="en-GB" dirty="0">
                <a:solidFill>
                  <a:srgbClr val="0000FF"/>
                </a:solidFill>
              </a:rPr>
              <a:t>/</a:t>
            </a:r>
            <a:r>
              <a:rPr lang="en-GB" dirty="0" err="1" smtClean="0">
                <a:solidFill>
                  <a:srgbClr val="0000FF"/>
                </a:solidFill>
              </a:rPr>
              <a:t>checkCIF</a:t>
            </a:r>
            <a:r>
              <a:rPr lang="en-GB" dirty="0" smtClean="0">
                <a:solidFill>
                  <a:srgbClr val="0000FF"/>
                </a:solidFill>
              </a:rPr>
              <a:t> History</a:t>
            </a:r>
            <a:endParaRPr lang="en-GB" dirty="0">
              <a:solidFill>
                <a:srgbClr val="0000FF"/>
              </a:solidFill>
            </a:endParaRPr>
          </a:p>
        </p:txBody>
      </p:sp>
      <p:sp>
        <p:nvSpPr>
          <p:cNvPr id="3" name="Tijdelijke aanduiding voor inhoud 2"/>
          <p:cNvSpPr>
            <a:spLocks noGrp="1"/>
          </p:cNvSpPr>
          <p:nvPr>
            <p:ph idx="1"/>
          </p:nvPr>
        </p:nvSpPr>
        <p:spPr>
          <a:xfrm>
            <a:off x="457200" y="1417638"/>
            <a:ext cx="8229600" cy="5203295"/>
          </a:xfrm>
        </p:spPr>
        <p:txBody>
          <a:bodyPr>
            <a:normAutofit fontScale="85000" lnSpcReduction="20000"/>
          </a:bodyPr>
          <a:lstStyle/>
          <a:p>
            <a:r>
              <a:rPr lang="en-GB" dirty="0" err="1" smtClean="0"/>
              <a:t>IUCr</a:t>
            </a:r>
            <a:r>
              <a:rPr lang="en-GB" dirty="0"/>
              <a:t>/</a:t>
            </a:r>
            <a:r>
              <a:rPr lang="en-GB" dirty="0" err="1" smtClean="0"/>
              <a:t>checkCIF</a:t>
            </a:r>
            <a:r>
              <a:rPr lang="en-GB" dirty="0" smtClean="0"/>
              <a:t> is now around for &gt; 25 years</a:t>
            </a:r>
          </a:p>
          <a:p>
            <a:r>
              <a:rPr lang="en-GB" dirty="0" smtClean="0"/>
              <a:t>It was pioneered by the at that time section editor of </a:t>
            </a:r>
            <a:r>
              <a:rPr lang="en-GB" dirty="0" err="1" smtClean="0"/>
              <a:t>Acta</a:t>
            </a:r>
            <a:r>
              <a:rPr lang="en-GB" dirty="0" smtClean="0"/>
              <a:t> </a:t>
            </a:r>
            <a:r>
              <a:rPr lang="en-GB" dirty="0" err="1" smtClean="0"/>
              <a:t>Cryst</a:t>
            </a:r>
            <a:r>
              <a:rPr lang="en-GB" dirty="0" smtClean="0"/>
              <a:t>. C. ,  </a:t>
            </a:r>
            <a:r>
              <a:rPr lang="en-GB" dirty="0" err="1" smtClean="0"/>
              <a:t>Syd</a:t>
            </a:r>
            <a:r>
              <a:rPr lang="en-GB" dirty="0" smtClean="0"/>
              <a:t> Hall, as </a:t>
            </a:r>
            <a:r>
              <a:rPr lang="en-GB" dirty="0" smtClean="0"/>
              <a:t>the main </a:t>
            </a:r>
            <a:r>
              <a:rPr lang="en-GB" dirty="0" smtClean="0"/>
              <a:t>driving force.</a:t>
            </a:r>
          </a:p>
          <a:p>
            <a:r>
              <a:rPr lang="en-GB" dirty="0" smtClean="0"/>
              <a:t>It aimed at managing the review and processing of the at that time exploding number of manuscripts due to the wider availability of data collection, data processing  and computing </a:t>
            </a:r>
            <a:r>
              <a:rPr lang="en-GB" dirty="0" smtClean="0"/>
              <a:t>facil</a:t>
            </a:r>
            <a:r>
              <a:rPr lang="en-GB" dirty="0"/>
              <a:t>i</a:t>
            </a:r>
            <a:r>
              <a:rPr lang="en-GB" dirty="0" smtClean="0"/>
              <a:t>t</a:t>
            </a:r>
            <a:r>
              <a:rPr lang="en-GB" dirty="0" smtClean="0"/>
              <a:t>ies</a:t>
            </a:r>
            <a:endParaRPr lang="en-GB" dirty="0" smtClean="0"/>
          </a:p>
          <a:p>
            <a:r>
              <a:rPr lang="en-GB" dirty="0" smtClean="0"/>
              <a:t>It depends on the computer readable CIF-standard for the archival and exchange of crystallographic data (Hall et al., 1991). </a:t>
            </a:r>
            <a:r>
              <a:rPr lang="en-GB" dirty="0" err="1" smtClean="0"/>
              <a:t>DataName</a:t>
            </a:r>
            <a:r>
              <a:rPr lang="en-GB" dirty="0" smtClean="0"/>
              <a:t> + </a:t>
            </a:r>
            <a:r>
              <a:rPr lang="en-GB" dirty="0" err="1" smtClean="0"/>
              <a:t>DataValue</a:t>
            </a:r>
            <a:r>
              <a:rPr lang="en-GB" dirty="0" smtClean="0"/>
              <a:t>, free format system </a:t>
            </a:r>
          </a:p>
          <a:p>
            <a:r>
              <a:rPr lang="en-GB" dirty="0" err="1" smtClean="0"/>
              <a:t>Syd</a:t>
            </a:r>
            <a:r>
              <a:rPr lang="en-GB" dirty="0" smtClean="0"/>
              <a:t> Hall also managed to have CIF early adopted by George </a:t>
            </a:r>
            <a:r>
              <a:rPr lang="en-GB" dirty="0" err="1" smtClean="0"/>
              <a:t>Sheldrick</a:t>
            </a:r>
            <a:r>
              <a:rPr lang="en-GB" dirty="0" smtClean="0"/>
              <a:t> in the new release of his popular  SHELXL refinement program. [</a:t>
            </a:r>
            <a:r>
              <a:rPr lang="en-GB" dirty="0" err="1" smtClean="0"/>
              <a:t>Acta</a:t>
            </a:r>
            <a:r>
              <a:rPr lang="en-GB" dirty="0" smtClean="0"/>
              <a:t> </a:t>
            </a:r>
            <a:r>
              <a:rPr lang="en-GB" dirty="0" err="1" smtClean="0"/>
              <a:t>Cryst</a:t>
            </a:r>
            <a:r>
              <a:rPr lang="en-GB" dirty="0" smtClean="0"/>
              <a:t>: &gt; 90% </a:t>
            </a:r>
            <a:r>
              <a:rPr lang="en-GB" dirty="0" err="1" smtClean="0"/>
              <a:t>Shelxl</a:t>
            </a:r>
            <a:r>
              <a:rPr lang="en-GB" dirty="0" smtClean="0"/>
              <a:t>]  </a:t>
            </a:r>
          </a:p>
          <a:p>
            <a:endParaRPr lang="en-GB" dirty="0" err="1" smtClean="0"/>
          </a:p>
        </p:txBody>
      </p:sp>
    </p:spTree>
    <p:extLst>
      <p:ext uri="{BB962C8B-B14F-4D97-AF65-F5344CB8AC3E}">
        <p14:creationId xmlns:p14="http://schemas.microsoft.com/office/powerpoint/2010/main" val="30413740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080029"/>
          </a:xfrm>
        </p:spPr>
        <p:txBody>
          <a:bodyPr/>
          <a:lstStyle/>
          <a:p>
            <a:r>
              <a:rPr lang="en-GB" dirty="0" smtClean="0">
                <a:solidFill>
                  <a:srgbClr val="0000FF"/>
                </a:solidFill>
              </a:rPr>
              <a:t>The </a:t>
            </a:r>
            <a:r>
              <a:rPr lang="en-GB" dirty="0" err="1" smtClean="0">
                <a:solidFill>
                  <a:srgbClr val="0000FF"/>
                </a:solidFill>
              </a:rPr>
              <a:t>checkCIF</a:t>
            </a:r>
            <a:r>
              <a:rPr lang="en-GB" dirty="0" smtClean="0">
                <a:solidFill>
                  <a:srgbClr val="0000FF"/>
                </a:solidFill>
              </a:rPr>
              <a:t> Report</a:t>
            </a:r>
            <a:endParaRPr lang="en-GB" dirty="0">
              <a:solidFill>
                <a:srgbClr val="0000FF"/>
              </a:solidFill>
            </a:endParaRPr>
          </a:p>
        </p:txBody>
      </p:sp>
      <p:sp>
        <p:nvSpPr>
          <p:cNvPr id="3" name="Tijdelijke aanduiding voor inhoud 2"/>
          <p:cNvSpPr>
            <a:spLocks noGrp="1"/>
          </p:cNvSpPr>
          <p:nvPr>
            <p:ph idx="1"/>
          </p:nvPr>
        </p:nvSpPr>
        <p:spPr>
          <a:xfrm>
            <a:off x="457200" y="1591734"/>
            <a:ext cx="8229600" cy="4639734"/>
          </a:xfrm>
        </p:spPr>
        <p:txBody>
          <a:bodyPr>
            <a:normAutofit fontScale="85000" lnSpcReduction="20000"/>
          </a:bodyPr>
          <a:lstStyle/>
          <a:p>
            <a:r>
              <a:rPr lang="en-GB" sz="3000" dirty="0" smtClean="0"/>
              <a:t>Today, an </a:t>
            </a:r>
            <a:r>
              <a:rPr lang="en-GB" sz="3000" dirty="0" err="1" smtClean="0"/>
              <a:t>IUCr</a:t>
            </a:r>
            <a:r>
              <a:rPr lang="en-GB" sz="3000" dirty="0"/>
              <a:t>/</a:t>
            </a:r>
            <a:r>
              <a:rPr lang="en-GB" sz="3000" dirty="0" err="1" smtClean="0"/>
              <a:t>checkCIF</a:t>
            </a:r>
            <a:r>
              <a:rPr lang="en-GB" sz="3000" dirty="0" smtClean="0"/>
              <a:t> report, as provided by the </a:t>
            </a:r>
            <a:r>
              <a:rPr lang="en-GB" sz="3000" dirty="0" err="1" smtClean="0"/>
              <a:t>IUCr</a:t>
            </a:r>
            <a:r>
              <a:rPr lang="en-GB" sz="3000" dirty="0" smtClean="0"/>
              <a:t> </a:t>
            </a:r>
            <a:r>
              <a:rPr lang="en-GB" sz="3000" dirty="0" err="1" smtClean="0"/>
              <a:t>checkCIF</a:t>
            </a:r>
            <a:r>
              <a:rPr lang="en-GB" sz="3000" dirty="0" smtClean="0"/>
              <a:t> server,  is required as part of the refereeing process of any paper that includes a crystal structure.</a:t>
            </a:r>
          </a:p>
          <a:p>
            <a:r>
              <a:rPr lang="en-GB" sz="3000" dirty="0"/>
              <a:t>The relevant </a:t>
            </a:r>
            <a:r>
              <a:rPr lang="en-GB" sz="3000" dirty="0" smtClean="0"/>
              <a:t>structure analysis </a:t>
            </a:r>
            <a:r>
              <a:rPr lang="en-GB" sz="3000" dirty="0"/>
              <a:t>data are to be supplied in CIF data archival format</a:t>
            </a:r>
            <a:r>
              <a:rPr lang="en-GB" sz="3000" dirty="0" smtClean="0"/>
              <a:t>.</a:t>
            </a:r>
          </a:p>
          <a:p>
            <a:r>
              <a:rPr lang="en-GB" sz="3000" dirty="0" smtClean="0"/>
              <a:t>The automatically created report lists issues that </a:t>
            </a:r>
            <a:r>
              <a:rPr lang="en-GB" sz="3000" dirty="0"/>
              <a:t>should be addressed as part of the refereeing </a:t>
            </a:r>
            <a:r>
              <a:rPr lang="en-GB" sz="3000" dirty="0" smtClean="0"/>
              <a:t>process.</a:t>
            </a:r>
          </a:p>
          <a:p>
            <a:r>
              <a:rPr lang="en-GB" sz="3000" dirty="0" smtClean="0"/>
              <a:t>The report comes in the form of short ALERT messages.</a:t>
            </a:r>
          </a:p>
          <a:p>
            <a:r>
              <a:rPr lang="en-GB" sz="3000" dirty="0" smtClean="0"/>
              <a:t>Since the reported structure model represents </a:t>
            </a:r>
            <a:r>
              <a:rPr lang="en-GB" sz="3000" b="1" dirty="0" smtClean="0"/>
              <a:t>the authors interpretation of the experimental data</a:t>
            </a:r>
            <a:r>
              <a:rPr lang="en-GB" sz="3000" dirty="0" smtClean="0"/>
              <a:t>, also those experimental data and their processing have to be documented and made available for independent analysis</a:t>
            </a:r>
            <a:r>
              <a:rPr lang="en-GB" sz="3000" dirty="0"/>
              <a:t> </a:t>
            </a:r>
            <a:r>
              <a:rPr lang="en-GB" sz="3000" dirty="0" smtClean="0"/>
              <a:t>of the structure determination.</a:t>
            </a:r>
            <a:endParaRPr lang="en-GB" sz="2400" b="1" i="1" dirty="0" smtClean="0"/>
          </a:p>
          <a:p>
            <a:endParaRPr lang="en-GB" dirty="0" smtClean="0"/>
          </a:p>
          <a:p>
            <a:endParaRPr lang="en-GB" dirty="0"/>
          </a:p>
        </p:txBody>
      </p:sp>
    </p:spTree>
    <p:extLst>
      <p:ext uri="{BB962C8B-B14F-4D97-AF65-F5344CB8AC3E}">
        <p14:creationId xmlns:p14="http://schemas.microsoft.com/office/powerpoint/2010/main" val="25287121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2400"/>
            <a:ext cx="8229600" cy="812800"/>
          </a:xfrm>
        </p:spPr>
        <p:txBody>
          <a:bodyPr>
            <a:normAutofit/>
          </a:bodyPr>
          <a:lstStyle/>
          <a:p>
            <a:r>
              <a:rPr lang="en-GB" sz="3600" dirty="0" smtClean="0">
                <a:solidFill>
                  <a:srgbClr val="0000FF"/>
                </a:solidFill>
              </a:rPr>
              <a:t>Example of an </a:t>
            </a:r>
            <a:r>
              <a:rPr lang="en-GB" sz="3600" dirty="0" err="1" smtClean="0">
                <a:solidFill>
                  <a:srgbClr val="0000FF"/>
                </a:solidFill>
              </a:rPr>
              <a:t>IUCr</a:t>
            </a:r>
            <a:r>
              <a:rPr lang="en-GB" sz="3600" dirty="0" smtClean="0">
                <a:solidFill>
                  <a:srgbClr val="0000FF"/>
                </a:solidFill>
              </a:rPr>
              <a:t> </a:t>
            </a:r>
            <a:r>
              <a:rPr lang="en-GB" sz="3600" dirty="0" err="1" smtClean="0">
                <a:solidFill>
                  <a:srgbClr val="0000FF"/>
                </a:solidFill>
              </a:rPr>
              <a:t>checkCIF</a:t>
            </a:r>
            <a:r>
              <a:rPr lang="en-GB" sz="3600" dirty="0" smtClean="0">
                <a:solidFill>
                  <a:srgbClr val="0000FF"/>
                </a:solidFill>
              </a:rPr>
              <a:t> Report</a:t>
            </a:r>
            <a:endParaRPr lang="en-GB" sz="3600" dirty="0">
              <a:solidFill>
                <a:srgbClr val="0000FF"/>
              </a:solidFill>
            </a:endParaRPr>
          </a:p>
        </p:txBody>
      </p:sp>
      <p:pic>
        <p:nvPicPr>
          <p:cNvPr id="4" name="Afbeelding 3" descr="Screenshot 2022-04-13 at 08.25.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5200"/>
            <a:ext cx="9144000" cy="5774267"/>
          </a:xfrm>
          <a:prstGeom prst="rect">
            <a:avLst/>
          </a:prstGeom>
        </p:spPr>
      </p:pic>
    </p:spTree>
    <p:extLst>
      <p:ext uri="{BB962C8B-B14F-4D97-AF65-F5344CB8AC3E}">
        <p14:creationId xmlns:p14="http://schemas.microsoft.com/office/powerpoint/2010/main" val="27142730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solidFill>
                  <a:srgbClr val="0000FF"/>
                </a:solidFill>
              </a:rPr>
              <a:t>STRUCTURE VALIDATION AIMS AT PROVIDING INFORMATION ON </a:t>
            </a:r>
            <a:r>
              <a:rPr lang="en-GB" dirty="0" smtClean="0"/>
              <a:t>..</a:t>
            </a:r>
            <a:endParaRPr lang="en-GB" dirty="0"/>
          </a:p>
        </p:txBody>
      </p:sp>
      <p:sp>
        <p:nvSpPr>
          <p:cNvPr id="3" name="Tijdelijke aanduiding voor inhoud 2"/>
          <p:cNvSpPr>
            <a:spLocks noGrp="1"/>
          </p:cNvSpPr>
          <p:nvPr>
            <p:ph idx="1"/>
          </p:nvPr>
        </p:nvSpPr>
        <p:spPr/>
        <p:txBody>
          <a:bodyPr>
            <a:normAutofit fontScale="92500" lnSpcReduction="10000"/>
          </a:bodyPr>
          <a:lstStyle/>
          <a:p>
            <a:r>
              <a:rPr lang="en-GB" dirty="0" smtClean="0"/>
              <a:t>The quality of the data on which the study is based (i.e. based on the best attainable data quality or sufficient for the purpose of the study) </a:t>
            </a:r>
          </a:p>
          <a:p>
            <a:r>
              <a:rPr lang="en-GB" dirty="0" smtClean="0"/>
              <a:t>The quality of the refined model (i.e. all issues such as disorder resolved or sufficient to prove the structural features of interest)</a:t>
            </a:r>
          </a:p>
          <a:p>
            <a:r>
              <a:rPr lang="en-GB" dirty="0" smtClean="0"/>
              <a:t>Details on the experimental and data reduction and handling procedures used.</a:t>
            </a:r>
          </a:p>
          <a:p>
            <a:r>
              <a:rPr lang="en-GB" dirty="0" smtClean="0"/>
              <a:t>Messages about interesting, unusual, erroneous  structural features </a:t>
            </a:r>
            <a:endParaRPr lang="en-GB" dirty="0"/>
          </a:p>
        </p:txBody>
      </p:sp>
    </p:spTree>
    <p:extLst>
      <p:ext uri="{BB962C8B-B14F-4D97-AF65-F5344CB8AC3E}">
        <p14:creationId xmlns:p14="http://schemas.microsoft.com/office/powerpoint/2010/main" val="26737085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chemeClr val="tx2">
                    <a:lumMod val="60000"/>
                    <a:lumOff val="40000"/>
                  </a:schemeClr>
                </a:solidFill>
              </a:rPr>
              <a:t>The ALERT set</a:t>
            </a:r>
            <a:endParaRPr lang="en-GB" dirty="0">
              <a:solidFill>
                <a:schemeClr val="tx2">
                  <a:lumMod val="60000"/>
                  <a:lumOff val="40000"/>
                </a:schemeClr>
              </a:solidFill>
            </a:endParaRPr>
          </a:p>
        </p:txBody>
      </p:sp>
      <p:sp>
        <p:nvSpPr>
          <p:cNvPr id="3" name="Tijdelijke aanduiding voor inhoud 2"/>
          <p:cNvSpPr>
            <a:spLocks noGrp="1"/>
          </p:cNvSpPr>
          <p:nvPr>
            <p:ph idx="1"/>
          </p:nvPr>
        </p:nvSpPr>
        <p:spPr/>
        <p:txBody>
          <a:bodyPr>
            <a:normAutofit fontScale="85000" lnSpcReduction="20000"/>
          </a:bodyPr>
          <a:lstStyle/>
          <a:p>
            <a:r>
              <a:rPr lang="en-GB" dirty="0" smtClean="0"/>
              <a:t>The original set of ALERTS addressed issues such as completeness of the to be supplied information, data consistency, absorption correction, R values etc.</a:t>
            </a:r>
          </a:p>
          <a:p>
            <a:r>
              <a:rPr lang="en-GB" dirty="0" smtClean="0"/>
              <a:t>As co-editor, </a:t>
            </a:r>
            <a:r>
              <a:rPr lang="en-GB" dirty="0" err="1" smtClean="0"/>
              <a:t>Syd</a:t>
            </a:r>
            <a:r>
              <a:rPr lang="en-GB" dirty="0" smtClean="0"/>
              <a:t> Hall got me involved in the project by adding new ALERTS based on tools available in my program PLATON that address issues such as missed higher symmetry, solvent accessible voids and twinning</a:t>
            </a:r>
          </a:p>
          <a:p>
            <a:r>
              <a:rPr lang="en-GB" dirty="0" smtClean="0"/>
              <a:t>Many more ALERTS were added over time on the basis of newly detected (possible)  issues. There are now over 500 implemented ALERTS. Some of the earlier ALERTS became obsolete and were removed. </a:t>
            </a:r>
          </a:p>
          <a:p>
            <a:endParaRPr lang="en-GB" dirty="0"/>
          </a:p>
        </p:txBody>
      </p:sp>
    </p:spTree>
    <p:extLst>
      <p:ext uri="{BB962C8B-B14F-4D97-AF65-F5344CB8AC3E}">
        <p14:creationId xmlns:p14="http://schemas.microsoft.com/office/powerpoint/2010/main" val="7187300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0000FF"/>
                </a:solidFill>
              </a:rPr>
              <a:t>ALERTS</a:t>
            </a:r>
            <a:endParaRPr lang="en-GB" dirty="0">
              <a:solidFill>
                <a:srgbClr val="0000FF"/>
              </a:solidFill>
            </a:endParaRPr>
          </a:p>
        </p:txBody>
      </p:sp>
      <p:sp>
        <p:nvSpPr>
          <p:cNvPr id="3" name="Tijdelijke aanduiding voor inhoud 2"/>
          <p:cNvSpPr>
            <a:spLocks noGrp="1"/>
          </p:cNvSpPr>
          <p:nvPr>
            <p:ph idx="1"/>
          </p:nvPr>
        </p:nvSpPr>
        <p:spPr/>
        <p:txBody>
          <a:bodyPr>
            <a:normAutofit fontScale="92500" lnSpcReduction="10000"/>
          </a:bodyPr>
          <a:lstStyle/>
          <a:p>
            <a:r>
              <a:rPr lang="en-GB" dirty="0" smtClean="0"/>
              <a:t>A </a:t>
            </a:r>
            <a:r>
              <a:rPr lang="en-GB" dirty="0" err="1" smtClean="0"/>
              <a:t>checkCIF</a:t>
            </a:r>
            <a:r>
              <a:rPr lang="en-GB" dirty="0" smtClean="0"/>
              <a:t> reports consist of a list of compact ALERT messages with details to be found on the WEB</a:t>
            </a:r>
          </a:p>
          <a:p>
            <a:r>
              <a:rPr lang="en-GB" dirty="0" smtClean="0"/>
              <a:t>ALERTS originally had levels A,B &amp; C on issues to be corrected or commented upon</a:t>
            </a:r>
          </a:p>
          <a:p>
            <a:r>
              <a:rPr lang="en-GB" dirty="0" smtClean="0"/>
              <a:t>G ALERTS were added later on with info/issues to be noted but not necessarily being an error</a:t>
            </a:r>
          </a:p>
          <a:p>
            <a:r>
              <a:rPr lang="en-GB" dirty="0" smtClean="0"/>
              <a:t>ALERTS starting with </a:t>
            </a:r>
            <a:r>
              <a:rPr lang="en-GB" dirty="0" err="1" smtClean="0"/>
              <a:t>PLATxyz</a:t>
            </a:r>
            <a:r>
              <a:rPr lang="en-GB" dirty="0" smtClean="0"/>
              <a:t> in the  </a:t>
            </a:r>
            <a:r>
              <a:rPr lang="en-GB" dirty="0" err="1" smtClean="0"/>
              <a:t>IUCr</a:t>
            </a:r>
            <a:r>
              <a:rPr lang="en-GB" dirty="0" smtClean="0"/>
              <a:t> </a:t>
            </a:r>
            <a:r>
              <a:rPr lang="en-GB" dirty="0" err="1" smtClean="0"/>
              <a:t>checkCIF</a:t>
            </a:r>
            <a:r>
              <a:rPr lang="en-GB" dirty="0" smtClean="0"/>
              <a:t> report are created by PLATON</a:t>
            </a:r>
            <a:r>
              <a:rPr lang="en-GB" dirty="0"/>
              <a:t> </a:t>
            </a:r>
            <a:r>
              <a:rPr lang="en-GB" dirty="0" smtClean="0"/>
              <a:t>and are appended to the (original) </a:t>
            </a:r>
            <a:r>
              <a:rPr lang="en-GB" dirty="0" err="1" smtClean="0"/>
              <a:t>IUCr</a:t>
            </a:r>
            <a:r>
              <a:rPr lang="en-GB" dirty="0" smtClean="0"/>
              <a:t> based ALERT set. </a:t>
            </a:r>
            <a:endParaRPr lang="en-GB" dirty="0"/>
          </a:p>
        </p:txBody>
      </p:sp>
    </p:spTree>
    <p:extLst>
      <p:ext uri="{BB962C8B-B14F-4D97-AF65-F5344CB8AC3E}">
        <p14:creationId xmlns:p14="http://schemas.microsoft.com/office/powerpoint/2010/main" val="358484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0000FF"/>
                </a:solidFill>
              </a:rPr>
              <a:t>PLATON</a:t>
            </a:r>
            <a:endParaRPr lang="en-GB" dirty="0">
              <a:solidFill>
                <a:srgbClr val="0000FF"/>
              </a:solidFill>
            </a:endParaRPr>
          </a:p>
        </p:txBody>
      </p:sp>
      <p:sp>
        <p:nvSpPr>
          <p:cNvPr id="3" name="Tijdelijke aanduiding voor inhoud 2"/>
          <p:cNvSpPr>
            <a:spLocks noGrp="1"/>
          </p:cNvSpPr>
          <p:nvPr>
            <p:ph idx="1"/>
          </p:nvPr>
        </p:nvSpPr>
        <p:spPr/>
        <p:txBody>
          <a:bodyPr>
            <a:normAutofit fontScale="92500" lnSpcReduction="10000"/>
          </a:bodyPr>
          <a:lstStyle/>
          <a:p>
            <a:r>
              <a:rPr lang="en-GB" dirty="0" smtClean="0"/>
              <a:t>PLATON is as single program with multiple tools that were found useful for our National Single </a:t>
            </a:r>
            <a:r>
              <a:rPr lang="en-GB" dirty="0"/>
              <a:t>C</a:t>
            </a:r>
            <a:r>
              <a:rPr lang="en-GB" dirty="0" smtClean="0"/>
              <a:t>rystal </a:t>
            </a:r>
            <a:r>
              <a:rPr lang="en-GB" dirty="0"/>
              <a:t>S</a:t>
            </a:r>
            <a:r>
              <a:rPr lang="en-GB" dirty="0" smtClean="0"/>
              <a:t>ervice </a:t>
            </a:r>
            <a:r>
              <a:rPr lang="en-GB" dirty="0"/>
              <a:t>F</a:t>
            </a:r>
            <a:r>
              <a:rPr lang="en-GB" dirty="0" smtClean="0"/>
              <a:t>acility (&gt; 40 years development)</a:t>
            </a:r>
          </a:p>
          <a:p>
            <a:r>
              <a:rPr lang="en-GB" dirty="0" smtClean="0"/>
              <a:t>A subset of those tools is used as part of the </a:t>
            </a:r>
            <a:r>
              <a:rPr lang="en-GB" dirty="0" err="1" smtClean="0"/>
              <a:t>IUCr</a:t>
            </a:r>
            <a:r>
              <a:rPr lang="en-GB" dirty="0" smtClean="0"/>
              <a:t> </a:t>
            </a:r>
            <a:r>
              <a:rPr lang="en-GB" dirty="0" err="1" smtClean="0"/>
              <a:t>checkCIF</a:t>
            </a:r>
            <a:r>
              <a:rPr lang="en-GB" dirty="0" smtClean="0"/>
              <a:t> facility for creating the review report</a:t>
            </a:r>
          </a:p>
          <a:p>
            <a:r>
              <a:rPr lang="en-GB" dirty="0" smtClean="0"/>
              <a:t>Additional PLATON tools can be used to investigate ALERTS as reported by </a:t>
            </a:r>
            <a:r>
              <a:rPr lang="en-GB" dirty="0" err="1" smtClean="0"/>
              <a:t>IUCr</a:t>
            </a:r>
            <a:r>
              <a:rPr lang="en-GB" dirty="0"/>
              <a:t>/</a:t>
            </a:r>
            <a:r>
              <a:rPr lang="en-GB" dirty="0" err="1" smtClean="0"/>
              <a:t>checkCIF</a:t>
            </a:r>
            <a:endParaRPr lang="en-GB" dirty="0" smtClean="0"/>
          </a:p>
          <a:p>
            <a:r>
              <a:rPr lang="en-GB" dirty="0" smtClean="0"/>
              <a:t>PLATON also includes its own </a:t>
            </a:r>
            <a:r>
              <a:rPr lang="en-GB" dirty="0" err="1" smtClean="0"/>
              <a:t>checkCIF</a:t>
            </a:r>
            <a:r>
              <a:rPr lang="en-GB" dirty="0"/>
              <a:t> </a:t>
            </a:r>
            <a:r>
              <a:rPr lang="en-GB" dirty="0" smtClean="0"/>
              <a:t>tool to be used locally during a structure determination to detect issues at an early stage of the analysis.</a:t>
            </a:r>
          </a:p>
          <a:p>
            <a:endParaRPr lang="en-GB" dirty="0"/>
          </a:p>
        </p:txBody>
      </p:sp>
    </p:spTree>
    <p:extLst>
      <p:ext uri="{BB962C8B-B14F-4D97-AF65-F5344CB8AC3E}">
        <p14:creationId xmlns:p14="http://schemas.microsoft.com/office/powerpoint/2010/main" val="30023707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solidFill>
                  <a:schemeClr val="accent1"/>
                </a:solidFill>
              </a:rPr>
              <a:t>Benevits</a:t>
            </a:r>
            <a:r>
              <a:rPr lang="en-GB" dirty="0" smtClean="0">
                <a:solidFill>
                  <a:schemeClr val="accent1"/>
                </a:solidFill>
              </a:rPr>
              <a:t> of </a:t>
            </a:r>
            <a:r>
              <a:rPr lang="en-GB" dirty="0" err="1" smtClean="0">
                <a:solidFill>
                  <a:schemeClr val="accent1"/>
                </a:solidFill>
              </a:rPr>
              <a:t>checkCIF</a:t>
            </a:r>
            <a:endParaRPr lang="en-GB" dirty="0">
              <a:solidFill>
                <a:schemeClr val="accent1"/>
              </a:solidFill>
            </a:endParaRPr>
          </a:p>
        </p:txBody>
      </p:sp>
      <p:sp>
        <p:nvSpPr>
          <p:cNvPr id="3" name="Tijdelijke aanduiding voor inhoud 2"/>
          <p:cNvSpPr>
            <a:spLocks noGrp="1"/>
          </p:cNvSpPr>
          <p:nvPr>
            <p:ph idx="1"/>
          </p:nvPr>
        </p:nvSpPr>
        <p:spPr/>
        <p:txBody>
          <a:bodyPr/>
          <a:lstStyle/>
          <a:p>
            <a:r>
              <a:rPr lang="en-GB" dirty="0" smtClean="0"/>
              <a:t>Facilitates the review process</a:t>
            </a:r>
          </a:p>
          <a:p>
            <a:r>
              <a:rPr lang="en-GB" dirty="0" smtClean="0"/>
              <a:t>Sets quality standards</a:t>
            </a:r>
          </a:p>
          <a:p>
            <a:r>
              <a:rPr lang="en-GB" dirty="0" smtClean="0"/>
              <a:t>Helps to avoid pitfalls</a:t>
            </a:r>
          </a:p>
          <a:p>
            <a:r>
              <a:rPr lang="en-GB" dirty="0" smtClean="0"/>
              <a:t>Points to possibly interesting features of the structure</a:t>
            </a:r>
          </a:p>
          <a:p>
            <a:r>
              <a:rPr lang="en-GB" dirty="0" smtClean="0"/>
              <a:t>Assures that the reported/claimed result is reproducible on the basis of the provided information</a:t>
            </a:r>
          </a:p>
          <a:p>
            <a:endParaRPr lang="en-GB" dirty="0"/>
          </a:p>
        </p:txBody>
      </p:sp>
    </p:spTree>
    <p:extLst>
      <p:ext uri="{BB962C8B-B14F-4D97-AF65-F5344CB8AC3E}">
        <p14:creationId xmlns:p14="http://schemas.microsoft.com/office/powerpoint/2010/main" val="32034087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solidFill>
                  <a:srgbClr val="0000FF"/>
                </a:solidFill>
              </a:rPr>
              <a:t>Do Authors and Referees take Notice of/react on Validation ALERTS?</a:t>
            </a:r>
            <a:endParaRPr lang="en-GB" dirty="0">
              <a:solidFill>
                <a:srgbClr val="0000FF"/>
              </a:solidFill>
            </a:endParaRPr>
          </a:p>
        </p:txBody>
      </p:sp>
      <p:sp>
        <p:nvSpPr>
          <p:cNvPr id="3" name="Tijdelijke aanduiding voor inhoud 2"/>
          <p:cNvSpPr>
            <a:spLocks noGrp="1"/>
          </p:cNvSpPr>
          <p:nvPr>
            <p:ph idx="1"/>
          </p:nvPr>
        </p:nvSpPr>
        <p:spPr>
          <a:xfrm>
            <a:off x="457200" y="1600200"/>
            <a:ext cx="8229600" cy="5094514"/>
          </a:xfrm>
        </p:spPr>
        <p:txBody>
          <a:bodyPr>
            <a:normAutofit fontScale="85000" lnSpcReduction="20000"/>
          </a:bodyPr>
          <a:lstStyle/>
          <a:p>
            <a:r>
              <a:rPr lang="en-GB" dirty="0" smtClean="0"/>
              <a:t>There was a wake-up call in 2010 with multiple cases in </a:t>
            </a:r>
            <a:r>
              <a:rPr lang="en-GB" dirty="0" err="1" smtClean="0"/>
              <a:t>Acta</a:t>
            </a:r>
            <a:r>
              <a:rPr lang="en-GB" dirty="0" smtClean="0"/>
              <a:t> </a:t>
            </a:r>
            <a:r>
              <a:rPr lang="en-GB" dirty="0" err="1" smtClean="0"/>
              <a:t>Cryst</a:t>
            </a:r>
            <a:r>
              <a:rPr lang="en-GB" dirty="0" smtClean="0"/>
              <a:t>. E  where serious ALERTS related to faked structures were obviously not followed up during the refereeing process. </a:t>
            </a:r>
          </a:p>
          <a:p>
            <a:r>
              <a:rPr lang="en-GB" dirty="0"/>
              <a:t>Published experimental data were ‘recycled’ and refined </a:t>
            </a:r>
            <a:r>
              <a:rPr lang="en-GB" dirty="0" smtClean="0"/>
              <a:t>resulting in </a:t>
            </a:r>
            <a:r>
              <a:rPr lang="en-GB" dirty="0"/>
              <a:t>‘exciting’ new chemistry</a:t>
            </a:r>
            <a:r>
              <a:rPr lang="en-GB" dirty="0" smtClean="0"/>
              <a:t>.</a:t>
            </a:r>
          </a:p>
          <a:p>
            <a:r>
              <a:rPr lang="en-GB" dirty="0" smtClean="0"/>
              <a:t>As a result, there were 100++ retractions making authors, journals and referees more </a:t>
            </a:r>
            <a:r>
              <a:rPr lang="en-GB" dirty="0"/>
              <a:t>a</a:t>
            </a:r>
            <a:r>
              <a:rPr lang="en-GB" dirty="0" smtClean="0"/>
              <a:t>ware of validation issues. </a:t>
            </a:r>
          </a:p>
          <a:p>
            <a:r>
              <a:rPr lang="en-GB" dirty="0" smtClean="0"/>
              <a:t>At least </a:t>
            </a:r>
            <a:r>
              <a:rPr lang="en-GB" dirty="0" err="1" smtClean="0"/>
              <a:t>Acta</a:t>
            </a:r>
            <a:r>
              <a:rPr lang="en-GB" dirty="0" smtClean="0"/>
              <a:t> </a:t>
            </a:r>
            <a:r>
              <a:rPr lang="en-GB" dirty="0" err="1" smtClean="0"/>
              <a:t>Cryst</a:t>
            </a:r>
            <a:r>
              <a:rPr lang="en-GB" dirty="0" smtClean="0"/>
              <a:t>. now requires the archival of the unmerged reflection data in the CIF and has tools to identify possible fakes.</a:t>
            </a:r>
          </a:p>
          <a:p>
            <a:r>
              <a:rPr lang="en-GB" dirty="0" smtClean="0"/>
              <a:t>SHELXL automatically CIF-embeds the reflection data</a:t>
            </a:r>
          </a:p>
          <a:p>
            <a:endParaRPr lang="en-GB" dirty="0" smtClean="0"/>
          </a:p>
          <a:p>
            <a:endParaRPr lang="en-GB" dirty="0" smtClean="0"/>
          </a:p>
        </p:txBody>
      </p:sp>
    </p:spTree>
    <p:extLst>
      <p:ext uri="{BB962C8B-B14F-4D97-AF65-F5344CB8AC3E}">
        <p14:creationId xmlns:p14="http://schemas.microsoft.com/office/powerpoint/2010/main" val="38573046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558ED5"/>
                </a:solidFill>
              </a:rPr>
              <a:t>Archived Experimental Data</a:t>
            </a:r>
            <a:endParaRPr lang="en-GB" dirty="0">
              <a:solidFill>
                <a:srgbClr val="558ED5"/>
              </a:solidFill>
            </a:endParaRPr>
          </a:p>
        </p:txBody>
      </p:sp>
      <p:sp>
        <p:nvSpPr>
          <p:cNvPr id="3" name="Tijdelijke aanduiding voor inhoud 2"/>
          <p:cNvSpPr>
            <a:spLocks noGrp="1"/>
          </p:cNvSpPr>
          <p:nvPr>
            <p:ph idx="1"/>
          </p:nvPr>
        </p:nvSpPr>
        <p:spPr/>
        <p:txBody>
          <a:bodyPr>
            <a:normAutofit fontScale="92500"/>
          </a:bodyPr>
          <a:lstStyle/>
          <a:p>
            <a:r>
              <a:rPr lang="en-GB" dirty="0" smtClean="0"/>
              <a:t>Archived experimental data make it easier to analyse reported issues or to use them for unrelated research.</a:t>
            </a:r>
          </a:p>
          <a:p>
            <a:r>
              <a:rPr lang="en-GB" dirty="0" smtClean="0"/>
              <a:t>It makes re-refinement of a  better/improved structure model possible</a:t>
            </a:r>
          </a:p>
          <a:p>
            <a:r>
              <a:rPr lang="en-GB" dirty="0" smtClean="0"/>
              <a:t>It may show that the experimental data are ‘invented’  (only rare cases up-to-now in the CSD)</a:t>
            </a:r>
          </a:p>
          <a:p>
            <a:r>
              <a:rPr lang="en-GB" dirty="0" smtClean="0"/>
              <a:t>It may show that a dataset is ‘recycled’ (see next </a:t>
            </a:r>
            <a:r>
              <a:rPr lang="en-GB" dirty="0" err="1" smtClean="0"/>
              <a:t>dia</a:t>
            </a:r>
            <a:r>
              <a:rPr lang="en-GB" dirty="0" smtClean="0"/>
              <a:t>) (e.g. with a I(</a:t>
            </a:r>
            <a:r>
              <a:rPr lang="en-GB" dirty="0" err="1" smtClean="0"/>
              <a:t>obs</a:t>
            </a:r>
            <a:r>
              <a:rPr lang="en-GB" dirty="0" smtClean="0"/>
              <a:t>)1 &lt;&gt; I(</a:t>
            </a:r>
            <a:r>
              <a:rPr lang="en-GB" dirty="0" err="1" smtClean="0"/>
              <a:t>obs</a:t>
            </a:r>
            <a:r>
              <a:rPr lang="en-GB" dirty="0" smtClean="0"/>
              <a:t>)2 plot</a:t>
            </a:r>
          </a:p>
          <a:p>
            <a:endParaRPr lang="en-GB" dirty="0"/>
          </a:p>
        </p:txBody>
      </p:sp>
    </p:spTree>
    <p:extLst>
      <p:ext uri="{BB962C8B-B14F-4D97-AF65-F5344CB8AC3E}">
        <p14:creationId xmlns:p14="http://schemas.microsoft.com/office/powerpoint/2010/main" val="269665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chemeClr val="accent1"/>
                </a:solidFill>
              </a:rPr>
              <a:t>Meetings</a:t>
            </a:r>
            <a:endParaRPr lang="en-GB" dirty="0">
              <a:solidFill>
                <a:schemeClr val="accent1"/>
              </a:solidFill>
            </a:endParaRPr>
          </a:p>
        </p:txBody>
      </p:sp>
      <p:sp>
        <p:nvSpPr>
          <p:cNvPr id="3" name="Tijdelijke aanduiding voor inhoud 2"/>
          <p:cNvSpPr>
            <a:spLocks noGrp="1"/>
          </p:cNvSpPr>
          <p:nvPr>
            <p:ph idx="1"/>
          </p:nvPr>
        </p:nvSpPr>
        <p:spPr/>
        <p:txBody>
          <a:bodyPr>
            <a:normAutofit fontScale="92500" lnSpcReduction="20000"/>
          </a:bodyPr>
          <a:lstStyle/>
          <a:p>
            <a:r>
              <a:rPr lang="en-GB" dirty="0" smtClean="0"/>
              <a:t>I think that I first met Tony and his wife Janet </a:t>
            </a:r>
            <a:r>
              <a:rPr lang="en-GB" dirty="0"/>
              <a:t>o</a:t>
            </a:r>
            <a:r>
              <a:rPr lang="en-GB" dirty="0" smtClean="0"/>
              <a:t>ver lunch at the 1994 ACA crystallographic meeting in Atlanta, Georgia (USA). </a:t>
            </a:r>
          </a:p>
          <a:p>
            <a:r>
              <a:rPr lang="en-GB" dirty="0"/>
              <a:t>I</a:t>
            </a:r>
            <a:r>
              <a:rPr lang="en-GB" dirty="0" smtClean="0"/>
              <a:t> have enjoyed their company during many other meetings since then.</a:t>
            </a:r>
          </a:p>
          <a:p>
            <a:r>
              <a:rPr lang="en-GB" dirty="0" smtClean="0"/>
              <a:t>This resulted in memorable private after- conference trips such as in 2013 to the Big </a:t>
            </a:r>
            <a:r>
              <a:rPr lang="en-GB" dirty="0"/>
              <a:t>I</a:t>
            </a:r>
            <a:r>
              <a:rPr lang="en-GB" dirty="0" smtClean="0"/>
              <a:t>sland in Hawaii (with a nightly walk over the lava fields) after the ACA Honolulu meeting and a comfortable private </a:t>
            </a:r>
            <a:r>
              <a:rPr lang="en-GB" dirty="0" err="1" smtClean="0"/>
              <a:t>roundtrip</a:t>
            </a:r>
            <a:r>
              <a:rPr lang="en-GB" dirty="0" smtClean="0"/>
              <a:t> after the 2017 Hyderabad </a:t>
            </a:r>
            <a:r>
              <a:rPr lang="en-GB" dirty="0" err="1" smtClean="0"/>
              <a:t>IUCr</a:t>
            </a:r>
            <a:r>
              <a:rPr lang="en-GB" dirty="0" smtClean="0"/>
              <a:t> congress in India.</a:t>
            </a:r>
          </a:p>
          <a:p>
            <a:endParaRPr lang="en-GB" dirty="0"/>
          </a:p>
        </p:txBody>
      </p:sp>
    </p:spTree>
    <p:extLst>
      <p:ext uri="{BB962C8B-B14F-4D97-AF65-F5344CB8AC3E}">
        <p14:creationId xmlns:p14="http://schemas.microsoft.com/office/powerpoint/2010/main" val="57863288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d.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52441" y="-543271"/>
            <a:ext cx="6078681" cy="8723862"/>
          </a:xfrm>
          <a:prstGeom prst="rect">
            <a:avLst/>
          </a:prstGeom>
        </p:spPr>
      </p:pic>
      <p:sp>
        <p:nvSpPr>
          <p:cNvPr id="3" name="Tekstvak 2"/>
          <p:cNvSpPr txBox="1"/>
          <p:nvPr/>
        </p:nvSpPr>
        <p:spPr>
          <a:xfrm>
            <a:off x="635001" y="163286"/>
            <a:ext cx="7911316" cy="400110"/>
          </a:xfrm>
          <a:prstGeom prst="rect">
            <a:avLst/>
          </a:prstGeom>
          <a:noFill/>
        </p:spPr>
        <p:txBody>
          <a:bodyPr wrap="square" rtlCol="0">
            <a:spAutoFit/>
          </a:bodyPr>
          <a:lstStyle/>
          <a:p>
            <a:r>
              <a:rPr lang="en-GB" sz="2000" dirty="0" smtClean="0"/>
              <a:t>Observed data are identical for two structures with different CSD numbers </a:t>
            </a:r>
            <a:endParaRPr lang="en-GB" sz="2000" dirty="0"/>
          </a:p>
        </p:txBody>
      </p:sp>
    </p:spTree>
    <p:extLst>
      <p:ext uri="{BB962C8B-B14F-4D97-AF65-F5344CB8AC3E}">
        <p14:creationId xmlns:p14="http://schemas.microsoft.com/office/powerpoint/2010/main" val="41582702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4F81BD"/>
                </a:solidFill>
              </a:rPr>
              <a:t>Is Everything now under Control ?</a:t>
            </a:r>
            <a:endParaRPr lang="en-GB" dirty="0">
              <a:solidFill>
                <a:srgbClr val="4F81BD"/>
              </a:solidFill>
            </a:endParaRPr>
          </a:p>
        </p:txBody>
      </p:sp>
      <p:sp>
        <p:nvSpPr>
          <p:cNvPr id="3" name="Tijdelijke aanduiding voor inhoud 2"/>
          <p:cNvSpPr>
            <a:spLocks noGrp="1"/>
          </p:cNvSpPr>
          <p:nvPr>
            <p:ph idx="1"/>
          </p:nvPr>
        </p:nvSpPr>
        <p:spPr>
          <a:xfrm>
            <a:off x="457200" y="1600200"/>
            <a:ext cx="8229600" cy="4949371"/>
          </a:xfrm>
        </p:spPr>
        <p:txBody>
          <a:bodyPr/>
          <a:lstStyle/>
          <a:p>
            <a:r>
              <a:rPr lang="en-GB" dirty="0" smtClean="0"/>
              <a:t>It looks like to be the case with </a:t>
            </a:r>
            <a:r>
              <a:rPr lang="en-GB" dirty="0" err="1" smtClean="0"/>
              <a:t>Acta</a:t>
            </a:r>
            <a:r>
              <a:rPr lang="en-GB" dirty="0" smtClean="0"/>
              <a:t> </a:t>
            </a:r>
            <a:r>
              <a:rPr lang="en-GB" dirty="0" err="1" smtClean="0"/>
              <a:t>Cryst</a:t>
            </a:r>
            <a:r>
              <a:rPr lang="en-GB" dirty="0"/>
              <a:t>.</a:t>
            </a:r>
            <a:r>
              <a:rPr lang="en-GB" dirty="0" smtClean="0"/>
              <a:t> papers</a:t>
            </a:r>
          </a:p>
          <a:p>
            <a:r>
              <a:rPr lang="en-GB" dirty="0" smtClean="0"/>
              <a:t>Unfortunately, recently a large number of </a:t>
            </a:r>
            <a:r>
              <a:rPr lang="en-GB" dirty="0" err="1" smtClean="0"/>
              <a:t>frauded</a:t>
            </a:r>
            <a:r>
              <a:rPr lang="en-GB" dirty="0" smtClean="0"/>
              <a:t> structure reports of a new type was detected by David </a:t>
            </a:r>
            <a:r>
              <a:rPr lang="en-GB" dirty="0" err="1" smtClean="0"/>
              <a:t>Bimler</a:t>
            </a:r>
            <a:endParaRPr lang="en-GB" dirty="0" smtClean="0"/>
          </a:p>
          <a:p>
            <a:r>
              <a:rPr lang="en-GB" dirty="0" smtClean="0"/>
              <a:t>‘</a:t>
            </a:r>
            <a:r>
              <a:rPr lang="en-GB" dirty="0" err="1" smtClean="0"/>
              <a:t>Papermill</a:t>
            </a:r>
            <a:r>
              <a:rPr lang="en-GB" dirty="0" smtClean="0"/>
              <a:t> papers’ based on real/stolen published data combined with a fake non-crystallographic discussion and results section</a:t>
            </a:r>
          </a:p>
          <a:p>
            <a:r>
              <a:rPr lang="en-GB" dirty="0" smtClean="0"/>
              <a:t>Effecting in particular the biomedical domain</a:t>
            </a:r>
          </a:p>
          <a:p>
            <a:endParaRPr lang="en-GB" dirty="0"/>
          </a:p>
        </p:txBody>
      </p:sp>
    </p:spTree>
    <p:extLst>
      <p:ext uri="{BB962C8B-B14F-4D97-AF65-F5344CB8AC3E}">
        <p14:creationId xmlns:p14="http://schemas.microsoft.com/office/powerpoint/2010/main" val="326670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papermi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906" y="132705"/>
            <a:ext cx="7542132" cy="6554674"/>
          </a:xfrm>
          <a:prstGeom prst="rect">
            <a:avLst/>
          </a:prstGeom>
        </p:spPr>
      </p:pic>
    </p:spTree>
    <p:extLst>
      <p:ext uri="{BB962C8B-B14F-4D97-AF65-F5344CB8AC3E}">
        <p14:creationId xmlns:p14="http://schemas.microsoft.com/office/powerpoint/2010/main" val="2281848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4F81BD"/>
                </a:solidFill>
              </a:rPr>
              <a:t>Follow-up</a:t>
            </a:r>
            <a:endParaRPr lang="en-GB" dirty="0">
              <a:solidFill>
                <a:srgbClr val="4F81BD"/>
              </a:solidFill>
            </a:endParaRPr>
          </a:p>
        </p:txBody>
      </p:sp>
      <p:sp>
        <p:nvSpPr>
          <p:cNvPr id="3" name="Tijdelijke aanduiding voor inhoud 2"/>
          <p:cNvSpPr>
            <a:spLocks noGrp="1"/>
          </p:cNvSpPr>
          <p:nvPr>
            <p:ph idx="1"/>
          </p:nvPr>
        </p:nvSpPr>
        <p:spPr/>
        <p:txBody>
          <a:bodyPr>
            <a:normAutofit fontScale="92500" lnSpcReduction="10000"/>
          </a:bodyPr>
          <a:lstStyle/>
          <a:p>
            <a:r>
              <a:rPr lang="en-GB" dirty="0" smtClean="0"/>
              <a:t>Close to 1000 suspect reports are now under investigation</a:t>
            </a:r>
          </a:p>
          <a:p>
            <a:r>
              <a:rPr lang="en-GB" dirty="0" smtClean="0"/>
              <a:t>The CSD has marked those as being under investigation</a:t>
            </a:r>
          </a:p>
          <a:p>
            <a:r>
              <a:rPr lang="en-GB" dirty="0" smtClean="0"/>
              <a:t>Published in journals like </a:t>
            </a:r>
            <a:r>
              <a:rPr lang="en-GB" dirty="0" err="1" smtClean="0"/>
              <a:t>CrystChemEng</a:t>
            </a:r>
            <a:r>
              <a:rPr lang="en-GB" dirty="0" smtClean="0"/>
              <a:t>, </a:t>
            </a:r>
            <a:r>
              <a:rPr lang="en-GB" dirty="0" err="1" smtClean="0"/>
              <a:t>Inorg.Nano-metal.Chem,MaingroupChem</a:t>
            </a:r>
            <a:endParaRPr lang="en-GB" dirty="0" smtClean="0"/>
          </a:p>
          <a:p>
            <a:r>
              <a:rPr lang="en-GB" dirty="0" smtClean="0"/>
              <a:t>Obviously, the refereeing system of the journals involved is lacking knowledgeable referees in both crystallography and </a:t>
            </a:r>
            <a:r>
              <a:rPr lang="en-GB" dirty="0" err="1" smtClean="0"/>
              <a:t>medicin</a:t>
            </a:r>
            <a:r>
              <a:rPr lang="en-GB" dirty="0"/>
              <a:t> </a:t>
            </a:r>
            <a:r>
              <a:rPr lang="en-GB" dirty="0" smtClean="0"/>
              <a:t>to detect the fraud.</a:t>
            </a:r>
          </a:p>
          <a:p>
            <a:pPr marL="0" indent="0">
              <a:buNone/>
            </a:pPr>
            <a:endParaRPr lang="en-GB" dirty="0" smtClean="0"/>
          </a:p>
          <a:p>
            <a:endParaRPr lang="en-GB" dirty="0"/>
          </a:p>
        </p:txBody>
      </p:sp>
    </p:spTree>
    <p:extLst>
      <p:ext uri="{BB962C8B-B14F-4D97-AF65-F5344CB8AC3E}">
        <p14:creationId xmlns:p14="http://schemas.microsoft.com/office/powerpoint/2010/main" val="243044908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558ED5"/>
                </a:solidFill>
              </a:rPr>
              <a:t>Concluding Remarks</a:t>
            </a:r>
            <a:endParaRPr lang="en-GB" dirty="0">
              <a:solidFill>
                <a:srgbClr val="558ED5"/>
              </a:solidFill>
            </a:endParaRPr>
          </a:p>
        </p:txBody>
      </p:sp>
      <p:sp>
        <p:nvSpPr>
          <p:cNvPr id="3" name="Tijdelijke aanduiding voor inhoud 2"/>
          <p:cNvSpPr>
            <a:spLocks noGrp="1"/>
          </p:cNvSpPr>
          <p:nvPr>
            <p:ph idx="1"/>
          </p:nvPr>
        </p:nvSpPr>
        <p:spPr>
          <a:xfrm>
            <a:off x="457200" y="1600200"/>
            <a:ext cx="8229600" cy="5257800"/>
          </a:xfrm>
        </p:spPr>
        <p:txBody>
          <a:bodyPr>
            <a:normAutofit fontScale="92500" lnSpcReduction="10000"/>
          </a:bodyPr>
          <a:lstStyle/>
          <a:p>
            <a:r>
              <a:rPr lang="en-GB" dirty="0" smtClean="0"/>
              <a:t>Money and promotion seem to have been the driving force for many fake structure reports</a:t>
            </a:r>
          </a:p>
          <a:p>
            <a:r>
              <a:rPr lang="en-GB" dirty="0" smtClean="0"/>
              <a:t>The </a:t>
            </a:r>
            <a:r>
              <a:rPr lang="en-GB" dirty="0" err="1" smtClean="0"/>
              <a:t>IUCr</a:t>
            </a:r>
            <a:r>
              <a:rPr lang="en-GB" dirty="0" smtClean="0"/>
              <a:t> has set up an elaborate validation system of checks thanks to </a:t>
            </a:r>
            <a:r>
              <a:rPr lang="en-GB" dirty="0" err="1" smtClean="0"/>
              <a:t>Acta</a:t>
            </a:r>
            <a:r>
              <a:rPr lang="en-GB" dirty="0" smtClean="0"/>
              <a:t> </a:t>
            </a:r>
            <a:r>
              <a:rPr lang="en-GB" dirty="0" err="1" smtClean="0"/>
              <a:t>Cryst</a:t>
            </a:r>
            <a:r>
              <a:rPr lang="en-GB" dirty="0" smtClean="0"/>
              <a:t>. section editors like Tony</a:t>
            </a:r>
          </a:p>
          <a:p>
            <a:r>
              <a:rPr lang="en-GB" dirty="0" smtClean="0"/>
              <a:t>That </a:t>
            </a:r>
            <a:r>
              <a:rPr lang="en-GB" dirty="0" err="1" smtClean="0"/>
              <a:t>checkCIF</a:t>
            </a:r>
            <a:r>
              <a:rPr lang="en-GB" dirty="0" smtClean="0"/>
              <a:t> system is freely available for all users of crystallographic data</a:t>
            </a:r>
          </a:p>
          <a:p>
            <a:r>
              <a:rPr lang="en-GB" dirty="0" smtClean="0"/>
              <a:t>The CSD faces a large task to sort out  the problem of  ‘</a:t>
            </a:r>
            <a:r>
              <a:rPr lang="en-GB" dirty="0" err="1" smtClean="0"/>
              <a:t>papermill</a:t>
            </a:r>
            <a:r>
              <a:rPr lang="en-GB" dirty="0" smtClean="0"/>
              <a:t>’ publications. </a:t>
            </a:r>
          </a:p>
          <a:p>
            <a:r>
              <a:rPr lang="en-GB" dirty="0" smtClean="0">
                <a:solidFill>
                  <a:srgbClr val="FF0000"/>
                </a:solidFill>
              </a:rPr>
              <a:t> How to automatically validate the results, discussion and reference section of a paper?</a:t>
            </a:r>
          </a:p>
          <a:p>
            <a:endParaRPr lang="en-GB" dirty="0"/>
          </a:p>
        </p:txBody>
      </p:sp>
    </p:spTree>
    <p:extLst>
      <p:ext uri="{BB962C8B-B14F-4D97-AF65-F5344CB8AC3E}">
        <p14:creationId xmlns:p14="http://schemas.microsoft.com/office/powerpoint/2010/main" val="131171432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4F81BD"/>
                </a:solidFill>
              </a:rPr>
              <a:t>Retirement</a:t>
            </a:r>
            <a:endParaRPr lang="en-GB" dirty="0">
              <a:solidFill>
                <a:srgbClr val="4F81BD"/>
              </a:solidFill>
            </a:endParaRPr>
          </a:p>
        </p:txBody>
      </p:sp>
      <p:sp>
        <p:nvSpPr>
          <p:cNvPr id="3" name="Tijdelijke aanduiding voor inhoud 2"/>
          <p:cNvSpPr>
            <a:spLocks noGrp="1"/>
          </p:cNvSpPr>
          <p:nvPr>
            <p:ph idx="1"/>
          </p:nvPr>
        </p:nvSpPr>
        <p:spPr/>
        <p:txBody>
          <a:bodyPr>
            <a:normAutofit lnSpcReduction="10000"/>
          </a:bodyPr>
          <a:lstStyle/>
          <a:p>
            <a:r>
              <a:rPr lang="en-GB" dirty="0" smtClean="0"/>
              <a:t>Tony, thanks all the things we did together</a:t>
            </a:r>
          </a:p>
          <a:p>
            <a:r>
              <a:rPr lang="en-GB" dirty="0" smtClean="0"/>
              <a:t>Enjoy your varies hobbies that you plan to give more time from now on</a:t>
            </a:r>
          </a:p>
          <a:p>
            <a:r>
              <a:rPr lang="en-GB" dirty="0" smtClean="0"/>
              <a:t>I can assure you, based on my now close to 13 years ‘retirement’ experience, that time is still precious, even when ‘retired’</a:t>
            </a:r>
          </a:p>
          <a:p>
            <a:r>
              <a:rPr lang="en-GB" dirty="0" smtClean="0"/>
              <a:t>I and my wife Aggie, who could </a:t>
            </a:r>
            <a:r>
              <a:rPr lang="en-GB" dirty="0" err="1" smtClean="0"/>
              <a:t>unfortunaly</a:t>
            </a:r>
            <a:r>
              <a:rPr lang="en-GB" dirty="0" smtClean="0"/>
              <a:t> not attend, wish you good health and hope to keep in contact</a:t>
            </a:r>
            <a:endParaRPr lang="en-GB" dirty="0"/>
          </a:p>
        </p:txBody>
      </p:sp>
    </p:spTree>
    <p:extLst>
      <p:ext uri="{BB962C8B-B14F-4D97-AF65-F5344CB8AC3E}">
        <p14:creationId xmlns:p14="http://schemas.microsoft.com/office/powerpoint/2010/main" val="29738148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68639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pic>
        <p:nvPicPr>
          <p:cNvPr id="3" name="Afbeelding 2" descr="hawai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38844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rgbClr val="4F81BD"/>
                </a:solidFill>
              </a:rPr>
              <a:t>Tony Section Editor of </a:t>
            </a:r>
            <a:r>
              <a:rPr lang="en-GB" dirty="0" err="1" smtClean="0">
                <a:solidFill>
                  <a:srgbClr val="4F81BD"/>
                </a:solidFill>
              </a:rPr>
              <a:t>Acta</a:t>
            </a:r>
            <a:r>
              <a:rPr lang="en-GB" dirty="0" smtClean="0">
                <a:solidFill>
                  <a:srgbClr val="4F81BD"/>
                </a:solidFill>
              </a:rPr>
              <a:t> </a:t>
            </a:r>
            <a:r>
              <a:rPr lang="en-GB" dirty="0" err="1" smtClean="0">
                <a:solidFill>
                  <a:srgbClr val="4F81BD"/>
                </a:solidFill>
              </a:rPr>
              <a:t>Cryst</a:t>
            </a:r>
            <a:r>
              <a:rPr lang="en-GB" dirty="0" smtClean="0">
                <a:solidFill>
                  <a:srgbClr val="4F81BD"/>
                </a:solidFill>
              </a:rPr>
              <a:t>. C</a:t>
            </a:r>
            <a:endParaRPr lang="en-GB" dirty="0">
              <a:solidFill>
                <a:srgbClr val="4F81BD"/>
              </a:solidFill>
            </a:endParaRPr>
          </a:p>
        </p:txBody>
      </p:sp>
      <p:sp>
        <p:nvSpPr>
          <p:cNvPr id="3" name="Tijdelijke aanduiding voor inhoud 2"/>
          <p:cNvSpPr>
            <a:spLocks noGrp="1"/>
          </p:cNvSpPr>
          <p:nvPr>
            <p:ph idx="1"/>
          </p:nvPr>
        </p:nvSpPr>
        <p:spPr/>
        <p:txBody>
          <a:bodyPr>
            <a:normAutofit fontScale="92500" lnSpcReduction="10000"/>
          </a:bodyPr>
          <a:lstStyle/>
          <a:p>
            <a:r>
              <a:rPr lang="en-GB" dirty="0" smtClean="0"/>
              <a:t>In 2008, Tony took the section editorship of </a:t>
            </a:r>
            <a:r>
              <a:rPr lang="en-GB" dirty="0" err="1" smtClean="0"/>
              <a:t>Acta</a:t>
            </a:r>
            <a:r>
              <a:rPr lang="en-GB" dirty="0" smtClean="0"/>
              <a:t> </a:t>
            </a:r>
            <a:r>
              <a:rPr lang="en-GB" dirty="0" err="1" smtClean="0"/>
              <a:t>Cryst</a:t>
            </a:r>
            <a:r>
              <a:rPr lang="en-GB" dirty="0" smtClean="0"/>
              <a:t>. C over from George Ferguson</a:t>
            </a:r>
          </a:p>
          <a:p>
            <a:r>
              <a:rPr lang="en-GB" dirty="0" smtClean="0"/>
              <a:t>That increased my interactions with Tony as an </a:t>
            </a:r>
            <a:r>
              <a:rPr lang="en-GB" dirty="0" err="1" smtClean="0"/>
              <a:t>Acta</a:t>
            </a:r>
            <a:r>
              <a:rPr lang="en-GB" dirty="0" smtClean="0"/>
              <a:t> </a:t>
            </a:r>
            <a:r>
              <a:rPr lang="en-GB" dirty="0" err="1" smtClean="0"/>
              <a:t>Cryst</a:t>
            </a:r>
            <a:r>
              <a:rPr lang="en-GB" dirty="0" smtClean="0"/>
              <a:t>. C Co-Editor significantly, both about the A.C.C. papers that I handled and about structure validation issues.</a:t>
            </a:r>
          </a:p>
          <a:p>
            <a:r>
              <a:rPr lang="en-GB" dirty="0" smtClean="0"/>
              <a:t>Interestingly, Tony always managed to find residual issues in proofs (such as wrong figure numbers and textual issues) that I had missed in papers that I already had accepted.</a:t>
            </a:r>
            <a:endParaRPr lang="en-GB" dirty="0"/>
          </a:p>
        </p:txBody>
      </p:sp>
    </p:spTree>
    <p:extLst>
      <p:ext uri="{BB962C8B-B14F-4D97-AF65-F5344CB8AC3E}">
        <p14:creationId xmlns:p14="http://schemas.microsoft.com/office/powerpoint/2010/main" val="14034215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pic>
        <p:nvPicPr>
          <p:cNvPr id="3" name="Afbeelding 2" descr="tony-zuric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42" y="274638"/>
            <a:ext cx="8857376" cy="6549571"/>
          </a:xfrm>
          <a:prstGeom prst="rect">
            <a:avLst/>
          </a:prstGeom>
        </p:spPr>
      </p:pic>
    </p:spTree>
    <p:extLst>
      <p:ext uri="{BB962C8B-B14F-4D97-AF65-F5344CB8AC3E}">
        <p14:creationId xmlns:p14="http://schemas.microsoft.com/office/powerpoint/2010/main" val="26269229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solidFill>
                  <a:srgbClr val="4F81BD"/>
                </a:solidFill>
              </a:rPr>
              <a:t>Structure Review in the Pre-</a:t>
            </a:r>
            <a:r>
              <a:rPr lang="en-GB" dirty="0" err="1" smtClean="0">
                <a:solidFill>
                  <a:srgbClr val="4F81BD"/>
                </a:solidFill>
              </a:rPr>
              <a:t>checkCIF</a:t>
            </a:r>
            <a:r>
              <a:rPr lang="en-GB" dirty="0" smtClean="0">
                <a:solidFill>
                  <a:srgbClr val="4F81BD"/>
                </a:solidFill>
              </a:rPr>
              <a:t> period (&lt; 1995)</a:t>
            </a:r>
            <a:endParaRPr lang="en-GB" dirty="0">
              <a:solidFill>
                <a:srgbClr val="4F81BD"/>
              </a:solidFill>
            </a:endParaRPr>
          </a:p>
        </p:txBody>
      </p:sp>
      <p:sp>
        <p:nvSpPr>
          <p:cNvPr id="3" name="Tijdelijke aanduiding voor inhoud 2"/>
          <p:cNvSpPr>
            <a:spLocks noGrp="1"/>
          </p:cNvSpPr>
          <p:nvPr>
            <p:ph idx="1"/>
          </p:nvPr>
        </p:nvSpPr>
        <p:spPr/>
        <p:txBody>
          <a:bodyPr/>
          <a:lstStyle/>
          <a:p>
            <a:r>
              <a:rPr lang="en-GB" dirty="0" smtClean="0"/>
              <a:t>Multiple file formats and storage media</a:t>
            </a:r>
          </a:p>
          <a:p>
            <a:r>
              <a:rPr lang="en-GB" dirty="0" smtClean="0"/>
              <a:t>Review based on the printed material only  (tables) in the manuscript</a:t>
            </a:r>
          </a:p>
          <a:p>
            <a:r>
              <a:rPr lang="en-GB" dirty="0" smtClean="0"/>
              <a:t>Limited access to the experimental data</a:t>
            </a:r>
          </a:p>
          <a:p>
            <a:r>
              <a:rPr lang="en-GB" dirty="0" smtClean="0"/>
              <a:t>Limited options to do additional calculations</a:t>
            </a:r>
          </a:p>
          <a:p>
            <a:r>
              <a:rPr lang="en-GB" dirty="0" smtClean="0"/>
              <a:t>Databases (CSD) had to cobble together the relevant data from the printed paper and correct for multiple typo’s and inconsistencies</a:t>
            </a:r>
            <a:endParaRPr lang="en-GB" dirty="0"/>
          </a:p>
        </p:txBody>
      </p:sp>
    </p:spTree>
    <p:extLst>
      <p:ext uri="{BB962C8B-B14F-4D97-AF65-F5344CB8AC3E}">
        <p14:creationId xmlns:p14="http://schemas.microsoft.com/office/powerpoint/2010/main" val="30980425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normAutofit fontScale="90000"/>
          </a:bodyPr>
          <a:lstStyle/>
          <a:p>
            <a:r>
              <a:rPr lang="en-US" dirty="0">
                <a:solidFill>
                  <a:srgbClr val="CC0000"/>
                </a:solidFill>
              </a:rPr>
              <a:t>Data Storage </a:t>
            </a:r>
            <a:r>
              <a:rPr lang="en-US" dirty="0" smtClean="0">
                <a:solidFill>
                  <a:srgbClr val="CC0000"/>
                </a:solidFill>
              </a:rPr>
              <a:t>when I started with crystallography in 1965</a:t>
            </a:r>
            <a:endParaRPr lang="en-GB" dirty="0">
              <a:solidFill>
                <a:srgbClr val="CC0000"/>
              </a:solidFill>
            </a:endParaRPr>
          </a:p>
        </p:txBody>
      </p:sp>
      <p:pic>
        <p:nvPicPr>
          <p:cNvPr id="121859" name="Picture 3" descr="punchcar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419600"/>
            <a:ext cx="54102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21860" name="Picture 4" descr="magta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191000"/>
            <a:ext cx="2514600" cy="2327275"/>
          </a:xfrm>
          <a:prstGeom prst="rect">
            <a:avLst/>
          </a:prstGeom>
          <a:noFill/>
          <a:extLst>
            <a:ext uri="{909E8E84-426E-40dd-AFC4-6F175D3DCCD1}">
              <a14:hiddenFill xmlns:a14="http://schemas.microsoft.com/office/drawing/2010/main">
                <a:solidFill>
                  <a:srgbClr val="FFFFFF"/>
                </a:solidFill>
              </a14:hiddenFill>
            </a:ext>
          </a:extLst>
        </p:spPr>
      </p:pic>
      <p:pic>
        <p:nvPicPr>
          <p:cNvPr id="121861" name="Picture 5" descr="punchcard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1905000"/>
            <a:ext cx="2819400" cy="2133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1862" name="Object 6"/>
          <p:cNvGraphicFramePr>
            <a:graphicFrameLocks noChangeAspect="1"/>
          </p:cNvGraphicFramePr>
          <p:nvPr/>
        </p:nvGraphicFramePr>
        <p:xfrm>
          <a:off x="1524000" y="1981200"/>
          <a:ext cx="3124200" cy="2286000"/>
        </p:xfrm>
        <a:graphic>
          <a:graphicData uri="http://schemas.openxmlformats.org/presentationml/2006/ole">
            <mc:AlternateContent xmlns:mc="http://schemas.openxmlformats.org/markup-compatibility/2006">
              <mc:Choice xmlns:v="urn:schemas-microsoft-com:vml" Requires="v">
                <p:oleObj spid="_x0000_s55331" name="Slide" r:id="rId7" imgW="4572000" imgH="3429000" progId="PowerPoint.Slide.8">
                  <p:embed/>
                </p:oleObj>
              </mc:Choice>
              <mc:Fallback>
                <p:oleObj name="Slide" r:id="rId7" imgW="4572000" imgH="3429000" progId="PowerPoint.Slide.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1981200"/>
                        <a:ext cx="3124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8857" y="240845"/>
            <a:ext cx="8817429" cy="1430791"/>
          </a:xfrm>
        </p:spPr>
        <p:txBody>
          <a:bodyPr>
            <a:noAutofit/>
          </a:bodyPr>
          <a:lstStyle/>
          <a:p>
            <a:r>
              <a:rPr lang="en-US" sz="3600" dirty="0">
                <a:solidFill>
                  <a:srgbClr val="CC0000"/>
                </a:solidFill>
              </a:rPr>
              <a:t>Archival of </a:t>
            </a:r>
            <a:r>
              <a:rPr lang="en-US" sz="3600" dirty="0" smtClean="0">
                <a:solidFill>
                  <a:srgbClr val="CC0000"/>
                </a:solidFill>
              </a:rPr>
              <a:t>Crystal Structure Model Parameters</a:t>
            </a:r>
            <a:r>
              <a:rPr lang="en-US" sz="3600" dirty="0">
                <a:solidFill>
                  <a:srgbClr val="CC0000"/>
                </a:solidFill>
              </a:rPr>
              <a:t> </a:t>
            </a:r>
            <a:r>
              <a:rPr lang="en-US" sz="3600" dirty="0" smtClean="0">
                <a:solidFill>
                  <a:srgbClr val="CC0000"/>
                </a:solidFill>
              </a:rPr>
              <a:t>in </a:t>
            </a:r>
            <a:r>
              <a:rPr lang="en-US" sz="3600" dirty="0">
                <a:solidFill>
                  <a:srgbClr val="CC0000"/>
                </a:solidFill>
              </a:rPr>
              <a:t>a Publication (</a:t>
            </a:r>
            <a:r>
              <a:rPr lang="en-US" sz="3600" dirty="0" err="1">
                <a:solidFill>
                  <a:srgbClr val="CC0000"/>
                </a:solidFill>
              </a:rPr>
              <a:t>Acta</a:t>
            </a:r>
            <a:r>
              <a:rPr lang="en-US" sz="3600" dirty="0">
                <a:solidFill>
                  <a:srgbClr val="CC0000"/>
                </a:solidFill>
              </a:rPr>
              <a:t> </a:t>
            </a:r>
            <a:r>
              <a:rPr lang="en-US" sz="3600" dirty="0" err="1">
                <a:solidFill>
                  <a:srgbClr val="CC0000"/>
                </a:solidFill>
              </a:rPr>
              <a:t>Cryst</a:t>
            </a:r>
            <a:r>
              <a:rPr lang="en-US" sz="3600" dirty="0">
                <a:solidFill>
                  <a:srgbClr val="CC0000"/>
                </a:solidFill>
              </a:rPr>
              <a:t>.</a:t>
            </a:r>
            <a:r>
              <a:rPr lang="en-US" sz="3600" dirty="0" smtClean="0">
                <a:solidFill>
                  <a:srgbClr val="CC0000"/>
                </a:solidFill>
              </a:rPr>
              <a:t>)</a:t>
            </a:r>
            <a:endParaRPr lang="en-GB" sz="3600" dirty="0">
              <a:solidFill>
                <a:srgbClr val="CC0000"/>
              </a:solidFill>
            </a:endParaRPr>
          </a:p>
        </p:txBody>
      </p:sp>
      <p:pic>
        <p:nvPicPr>
          <p:cNvPr id="21507" name="Picture 3" descr="adam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32429"/>
            <a:ext cx="8926286" cy="50255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a:solidFill>
                  <a:srgbClr val="CC0000"/>
                </a:solidFill>
              </a:rPr>
              <a:t>Archival of Reflection Data in</a:t>
            </a:r>
            <a:br>
              <a:rPr lang="en-US">
                <a:solidFill>
                  <a:srgbClr val="CC0000"/>
                </a:solidFill>
              </a:rPr>
            </a:br>
            <a:r>
              <a:rPr lang="en-US">
                <a:solidFill>
                  <a:srgbClr val="CC0000"/>
                </a:solidFill>
              </a:rPr>
              <a:t>a Publication (Acta Cryst.)</a:t>
            </a:r>
            <a:endParaRPr lang="en-GB">
              <a:solidFill>
                <a:srgbClr val="CC0000"/>
              </a:solidFill>
            </a:endParaRPr>
          </a:p>
        </p:txBody>
      </p:sp>
      <p:pic>
        <p:nvPicPr>
          <p:cNvPr id="22531" name="Picture 3" descr="adam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28800"/>
            <a:ext cx="7696200" cy="464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1561</TotalTime>
  <Words>1479</Words>
  <Application>Microsoft Macintosh PowerPoint</Application>
  <PresentationFormat>Diavoorstelling (4:3)</PresentationFormat>
  <Paragraphs>111</Paragraphs>
  <Slides>26</Slides>
  <Notes>17</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26</vt:i4>
      </vt:variant>
    </vt:vector>
  </HeadingPairs>
  <TitlesOfParts>
    <vt:vector size="28" baseType="lpstr">
      <vt:lpstr>Office-thema</vt:lpstr>
      <vt:lpstr>Slide</vt:lpstr>
      <vt:lpstr>A Short History of Crystal Structure Validation and Tony’s Involvement in that Effort</vt:lpstr>
      <vt:lpstr>Meetings</vt:lpstr>
      <vt:lpstr>PowerPoint-presentatie</vt:lpstr>
      <vt:lpstr>Tony Section Editor of Acta Cryst. C</vt:lpstr>
      <vt:lpstr>PowerPoint-presentatie</vt:lpstr>
      <vt:lpstr>Structure Review in the Pre-checkCIF period (&lt; 1995)</vt:lpstr>
      <vt:lpstr>Data Storage when I started with crystallography in 1965</vt:lpstr>
      <vt:lpstr>Archival of Crystal Structure Model Parameters in a Publication (Acta Cryst.)</vt:lpstr>
      <vt:lpstr>Archival of Reflection Data in a Publication (Acta Cryst.)</vt:lpstr>
      <vt:lpstr>IUCr/checkCIF History</vt:lpstr>
      <vt:lpstr>The checkCIF Report</vt:lpstr>
      <vt:lpstr>Example of an IUCr checkCIF Report</vt:lpstr>
      <vt:lpstr>STRUCTURE VALIDATION AIMS AT PROVIDING INFORMATION ON ..</vt:lpstr>
      <vt:lpstr>The ALERT set</vt:lpstr>
      <vt:lpstr>ALERTS</vt:lpstr>
      <vt:lpstr>PLATON</vt:lpstr>
      <vt:lpstr>Benevits of checkCIF</vt:lpstr>
      <vt:lpstr>Do Authors and Referees take Notice of/react on Validation ALERTS?</vt:lpstr>
      <vt:lpstr>Archived Experimental Data</vt:lpstr>
      <vt:lpstr>PowerPoint-presentatie</vt:lpstr>
      <vt:lpstr>Is Everything now under Control ?</vt:lpstr>
      <vt:lpstr>PowerPoint-presentatie</vt:lpstr>
      <vt:lpstr>Follow-up</vt:lpstr>
      <vt:lpstr>Concluding Remarks</vt:lpstr>
      <vt:lpstr>Retirement</vt:lpstr>
      <vt:lpstr>PowerPoint-presentatie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Short History of Crystal Structure Validation and Tony’s Involvement in that Effort</dc:title>
  <dc:creator>Anthony Louis Spek</dc:creator>
  <cp:lastModifiedBy>Anthony Louis Spek</cp:lastModifiedBy>
  <cp:revision>77</cp:revision>
  <dcterms:created xsi:type="dcterms:W3CDTF">2022-05-09T16:50:41Z</dcterms:created>
  <dcterms:modified xsi:type="dcterms:W3CDTF">2022-05-13T08:56:28Z</dcterms:modified>
</cp:coreProperties>
</file>